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1" r:id="rId5"/>
  </p:sldMasterIdLst>
  <p:notesMasterIdLst>
    <p:notesMasterId r:id="rId24"/>
  </p:notesMasterIdLst>
  <p:handoutMasterIdLst>
    <p:handoutMasterId r:id="rId25"/>
  </p:handoutMasterIdLst>
  <p:sldIdLst>
    <p:sldId id="275" r:id="rId6"/>
    <p:sldId id="419" r:id="rId7"/>
    <p:sldId id="322" r:id="rId8"/>
    <p:sldId id="423" r:id="rId9"/>
    <p:sldId id="422" r:id="rId10"/>
    <p:sldId id="352" r:id="rId11"/>
    <p:sldId id="424" r:id="rId12"/>
    <p:sldId id="421" r:id="rId13"/>
    <p:sldId id="428" r:id="rId14"/>
    <p:sldId id="429" r:id="rId15"/>
    <p:sldId id="425" r:id="rId16"/>
    <p:sldId id="414" r:id="rId17"/>
    <p:sldId id="415" r:id="rId18"/>
    <p:sldId id="406" r:id="rId19"/>
    <p:sldId id="356" r:id="rId20"/>
    <p:sldId id="256" r:id="rId21"/>
    <p:sldId id="407" r:id="rId22"/>
    <p:sldId id="2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E104333-FE78-F9C6-B6C4-0B8CF386B0E6}" name="PETRI Carl Gosta (JUST)" initials="PCG(" userId="S::Gosta.PETRI@ec.europa.eu::c2b7baf5-efbd-4d24-805c-2afbbc9a19f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IESKAITE Toma (JUST)" userId="fe806f60-618d-4e7d-bfa3-95f73812335a" providerId="ADAL" clId="{0F27A87D-1B0E-47F4-A6C0-1E84DFB360FE}"/>
    <pc:docChg chg="undo custSel modSld">
      <pc:chgData name="MILIESKAITE Toma (JUST)" userId="fe806f60-618d-4e7d-bfa3-95f73812335a" providerId="ADAL" clId="{0F27A87D-1B0E-47F4-A6C0-1E84DFB360FE}" dt="2025-09-11T14:59:05.394" v="538" actId="207"/>
      <pc:docMkLst>
        <pc:docMk/>
      </pc:docMkLst>
      <pc:sldChg chg="modSp mod">
        <pc:chgData name="MILIESKAITE Toma (JUST)" userId="fe806f60-618d-4e7d-bfa3-95f73812335a" providerId="ADAL" clId="{0F27A87D-1B0E-47F4-A6C0-1E84DFB360FE}" dt="2025-09-11T14:59:05.394" v="538" actId="207"/>
        <pc:sldMkLst>
          <pc:docMk/>
          <pc:sldMk cId="4279094057" sldId="428"/>
        </pc:sldMkLst>
        <pc:spChg chg="mod">
          <ac:chgData name="MILIESKAITE Toma (JUST)" userId="fe806f60-618d-4e7d-bfa3-95f73812335a" providerId="ADAL" clId="{0F27A87D-1B0E-47F4-A6C0-1E84DFB360FE}" dt="2025-09-11T14:59:05.394" v="538" actId="207"/>
          <ac:spMkLst>
            <pc:docMk/>
            <pc:sldMk cId="4279094057" sldId="428"/>
            <ac:spMk id="5" creationId="{6F633683-A54D-C3D5-2DA5-CDAF1DF3BCC8}"/>
          </ac:spMkLst>
        </pc:spChg>
      </pc:sldChg>
    </pc:docChg>
  </pc:docChgLst>
  <pc:docChgLst>
    <pc:chgData name="KOIT Haldi (JUST)" userId="S::haldi.koit@ec.europa.eu::1ecc96f2-4d72-4537-b1c1-5c99e88325fb" providerId="AD" clId="Web-{9BF0E098-F654-2CC1-BE9F-BCEF22A26DFE}"/>
    <pc:docChg chg="addSld">
      <pc:chgData name="KOIT Haldi (JUST)" userId="S::haldi.koit@ec.europa.eu::1ecc96f2-4d72-4537-b1c1-5c99e88325fb" providerId="AD" clId="Web-{9BF0E098-F654-2CC1-BE9F-BCEF22A26DFE}" dt="2025-09-11T13:24:17.123" v="0"/>
      <pc:docMkLst>
        <pc:docMk/>
      </pc:docMkLst>
      <pc:sldChg chg="add">
        <pc:chgData name="KOIT Haldi (JUST)" userId="S::haldi.koit@ec.europa.eu::1ecc96f2-4d72-4537-b1c1-5c99e88325fb" providerId="AD" clId="Web-{9BF0E098-F654-2CC1-BE9F-BCEF22A26DFE}" dt="2025-09-11T13:24:17.123" v="0"/>
        <pc:sldMkLst>
          <pc:docMk/>
          <pc:sldMk cId="689998919" sldId="422"/>
        </pc:sldMkLst>
      </pc:sldChg>
    </pc:docChg>
  </pc:docChgLst>
  <pc:docChgLst>
    <pc:chgData name="MILIESKAITE Toma (JUST)" userId="S::toma.milieskaite@ec.europa.eu::fe806f60-618d-4e7d-bfa3-95f73812335a" providerId="AD" clId="Web-{EC90BDA7-55AA-2286-414C-96AF49DE1039}"/>
    <pc:docChg chg="addSld delSld modSld sldOrd">
      <pc:chgData name="MILIESKAITE Toma (JUST)" userId="S::toma.milieskaite@ec.europa.eu::fe806f60-618d-4e7d-bfa3-95f73812335a" providerId="AD" clId="Web-{EC90BDA7-55AA-2286-414C-96AF49DE1039}" dt="2025-09-11T14:49:29.243" v="26" actId="20577"/>
      <pc:docMkLst>
        <pc:docMk/>
      </pc:docMkLst>
      <pc:sldChg chg="new del">
        <pc:chgData name="MILIESKAITE Toma (JUST)" userId="S::toma.milieskaite@ec.europa.eu::fe806f60-618d-4e7d-bfa3-95f73812335a" providerId="AD" clId="Web-{EC90BDA7-55AA-2286-414C-96AF49DE1039}" dt="2025-09-11T14:41:43.882" v="3"/>
        <pc:sldMkLst>
          <pc:docMk/>
          <pc:sldMk cId="601464792" sldId="426"/>
        </pc:sldMkLst>
      </pc:sldChg>
      <pc:sldChg chg="new del ord">
        <pc:chgData name="MILIESKAITE Toma (JUST)" userId="S::toma.milieskaite@ec.europa.eu::fe806f60-618d-4e7d-bfa3-95f73812335a" providerId="AD" clId="Web-{EC90BDA7-55AA-2286-414C-96AF49DE1039}" dt="2025-09-11T14:48:21.774" v="6"/>
        <pc:sldMkLst>
          <pc:docMk/>
          <pc:sldMk cId="480184106" sldId="427"/>
        </pc:sldMkLst>
      </pc:sldChg>
      <pc:sldChg chg="modSp add ord replId">
        <pc:chgData name="MILIESKAITE Toma (JUST)" userId="S::toma.milieskaite@ec.europa.eu::fe806f60-618d-4e7d-bfa3-95f73812335a" providerId="AD" clId="Web-{EC90BDA7-55AA-2286-414C-96AF49DE1039}" dt="2025-09-11T14:49:29.243" v="26" actId="20577"/>
        <pc:sldMkLst>
          <pc:docMk/>
          <pc:sldMk cId="4279094057" sldId="428"/>
        </pc:sldMkLst>
        <pc:spChg chg="mod">
          <ac:chgData name="MILIESKAITE Toma (JUST)" userId="S::toma.milieskaite@ec.europa.eu::fe806f60-618d-4e7d-bfa3-95f73812335a" providerId="AD" clId="Web-{EC90BDA7-55AA-2286-414C-96AF49DE1039}" dt="2025-09-11T14:49:06.040" v="24" actId="20577"/>
          <ac:spMkLst>
            <pc:docMk/>
            <pc:sldMk cId="4279094057" sldId="428"/>
            <ac:spMk id="4" creationId="{8282361F-6844-D857-6614-EB17903D9901}"/>
          </ac:spMkLst>
        </pc:spChg>
        <pc:spChg chg="mod">
          <ac:chgData name="MILIESKAITE Toma (JUST)" userId="S::toma.milieskaite@ec.europa.eu::fe806f60-618d-4e7d-bfa3-95f73812335a" providerId="AD" clId="Web-{EC90BDA7-55AA-2286-414C-96AF49DE1039}" dt="2025-09-11T14:49:29.243" v="26" actId="20577"/>
          <ac:spMkLst>
            <pc:docMk/>
            <pc:sldMk cId="4279094057" sldId="428"/>
            <ac:spMk id="5" creationId="{6F633683-A54D-C3D5-2DA5-CDAF1DF3BCC8}"/>
          </ac:spMkLst>
        </pc:spChg>
      </pc:sldChg>
    </pc:docChg>
  </pc:docChgLst>
  <pc:docChgLst>
    <pc:chgData name="PETRI Carl Gosta (JUST)" userId="c2b7baf5-efbd-4d24-805c-2afbbc9a19fd" providerId="ADAL" clId="{8867C84D-427A-4758-A0EE-10A6890D5FCD}"/>
    <pc:docChg chg="custSel delSld modSld">
      <pc:chgData name="PETRI Carl Gosta (JUST)" userId="c2b7baf5-efbd-4d24-805c-2afbbc9a19fd" providerId="ADAL" clId="{8867C84D-427A-4758-A0EE-10A6890D5FCD}" dt="2025-09-15T15:11:07.744" v="52" actId="2696"/>
      <pc:docMkLst>
        <pc:docMk/>
      </pc:docMkLst>
      <pc:sldChg chg="modSp mod">
        <pc:chgData name="PETRI Carl Gosta (JUST)" userId="c2b7baf5-efbd-4d24-805c-2afbbc9a19fd" providerId="ADAL" clId="{8867C84D-427A-4758-A0EE-10A6890D5FCD}" dt="2025-09-15T15:08:31.842" v="2" actId="1076"/>
        <pc:sldMkLst>
          <pc:docMk/>
          <pc:sldMk cId="1500897996" sldId="356"/>
        </pc:sldMkLst>
        <pc:spChg chg="mod">
          <ac:chgData name="PETRI Carl Gosta (JUST)" userId="c2b7baf5-efbd-4d24-805c-2afbbc9a19fd" providerId="ADAL" clId="{8867C84D-427A-4758-A0EE-10A6890D5FCD}" dt="2025-09-15T15:08:31.842" v="2" actId="1076"/>
          <ac:spMkLst>
            <pc:docMk/>
            <pc:sldMk cId="1500897996" sldId="356"/>
            <ac:spMk id="5" creationId="{55BBD41F-4909-53B2-ED10-D2109F56DDE3}"/>
          </ac:spMkLst>
        </pc:spChg>
      </pc:sldChg>
      <pc:sldChg chg="modSp mod">
        <pc:chgData name="PETRI Carl Gosta (JUST)" userId="c2b7baf5-efbd-4d24-805c-2afbbc9a19fd" providerId="ADAL" clId="{8867C84D-427A-4758-A0EE-10A6890D5FCD}" dt="2025-09-15T15:11:00.423" v="51" actId="113"/>
        <pc:sldMkLst>
          <pc:docMk/>
          <pc:sldMk cId="886417210" sldId="407"/>
        </pc:sldMkLst>
        <pc:spChg chg="mod">
          <ac:chgData name="PETRI Carl Gosta (JUST)" userId="c2b7baf5-efbd-4d24-805c-2afbbc9a19fd" providerId="ADAL" clId="{8867C84D-427A-4758-A0EE-10A6890D5FCD}" dt="2025-09-15T15:11:00.423" v="51" actId="113"/>
          <ac:spMkLst>
            <pc:docMk/>
            <pc:sldMk cId="886417210" sldId="407"/>
            <ac:spMk id="5" creationId="{00000000-0000-0000-0000-000000000000}"/>
          </ac:spMkLst>
        </pc:spChg>
      </pc:sldChg>
      <pc:sldChg chg="delSp modSp del mod">
        <pc:chgData name="PETRI Carl Gosta (JUST)" userId="c2b7baf5-efbd-4d24-805c-2afbbc9a19fd" providerId="ADAL" clId="{8867C84D-427A-4758-A0EE-10A6890D5FCD}" dt="2025-09-15T15:11:07.744" v="52" actId="2696"/>
        <pc:sldMkLst>
          <pc:docMk/>
          <pc:sldMk cId="1365385047" sldId="420"/>
        </pc:sldMkLst>
        <pc:spChg chg="del mod">
          <ac:chgData name="PETRI Carl Gosta (JUST)" userId="c2b7baf5-efbd-4d24-805c-2afbbc9a19fd" providerId="ADAL" clId="{8867C84D-427A-4758-A0EE-10A6890D5FCD}" dt="2025-09-15T15:09:16.161" v="7"/>
          <ac:spMkLst>
            <pc:docMk/>
            <pc:sldMk cId="1365385047" sldId="420"/>
            <ac:spMk id="5" creationId="{00000000-0000-0000-0000-000000000000}"/>
          </ac:spMkLst>
        </pc:spChg>
      </pc:sldChg>
    </pc:docChg>
  </pc:docChgLst>
  <pc:docChgLst>
    <pc:chgData name="MILIESKAITE Toma (JUST)" userId="S::toma.milieskaite@ec.europa.eu::fe806f60-618d-4e7d-bfa3-95f73812335a" providerId="AD" clId="Web-{1B0D7FB2-5429-E582-7A07-B1FA394DCDEA}"/>
    <pc:docChg chg="addSld delSld modSld">
      <pc:chgData name="MILIESKAITE Toma (JUST)" userId="S::toma.milieskaite@ec.europa.eu::fe806f60-618d-4e7d-bfa3-95f73812335a" providerId="AD" clId="Web-{1B0D7FB2-5429-E582-7A07-B1FA394DCDEA}" dt="2025-09-11T21:36:24.783" v="809" actId="20577"/>
      <pc:docMkLst>
        <pc:docMk/>
      </pc:docMkLst>
      <pc:sldChg chg="modSp">
        <pc:chgData name="MILIESKAITE Toma (JUST)" userId="S::toma.milieskaite@ec.europa.eu::fe806f60-618d-4e7d-bfa3-95f73812335a" providerId="AD" clId="Web-{1B0D7FB2-5429-E582-7A07-B1FA394DCDEA}" dt="2025-09-11T21:31:32.883" v="685" actId="20577"/>
        <pc:sldMkLst>
          <pc:docMk/>
          <pc:sldMk cId="4279094057" sldId="428"/>
        </pc:sldMkLst>
        <pc:spChg chg="mod">
          <ac:chgData name="MILIESKAITE Toma (JUST)" userId="S::toma.milieskaite@ec.europa.eu::fe806f60-618d-4e7d-bfa3-95f73812335a" providerId="AD" clId="Web-{1B0D7FB2-5429-E582-7A07-B1FA394DCDEA}" dt="2025-09-11T21:31:32.883" v="685" actId="20577"/>
          <ac:spMkLst>
            <pc:docMk/>
            <pc:sldMk cId="4279094057" sldId="428"/>
            <ac:spMk id="5" creationId="{6F633683-A54D-C3D5-2DA5-CDAF1DF3BCC8}"/>
          </ac:spMkLst>
        </pc:spChg>
      </pc:sldChg>
      <pc:sldChg chg="modSp add replId">
        <pc:chgData name="MILIESKAITE Toma (JUST)" userId="S::toma.milieskaite@ec.europa.eu::fe806f60-618d-4e7d-bfa3-95f73812335a" providerId="AD" clId="Web-{1B0D7FB2-5429-E582-7A07-B1FA394DCDEA}" dt="2025-09-11T21:36:24.783" v="809" actId="20577"/>
        <pc:sldMkLst>
          <pc:docMk/>
          <pc:sldMk cId="1491997575" sldId="429"/>
        </pc:sldMkLst>
        <pc:spChg chg="mod">
          <ac:chgData name="MILIESKAITE Toma (JUST)" userId="S::toma.milieskaite@ec.europa.eu::fe806f60-618d-4e7d-bfa3-95f73812335a" providerId="AD" clId="Web-{1B0D7FB2-5429-E582-7A07-B1FA394DCDEA}" dt="2025-09-11T21:36:24.783" v="809" actId="20577"/>
          <ac:spMkLst>
            <pc:docMk/>
            <pc:sldMk cId="1491997575" sldId="429"/>
            <ac:spMk id="5" creationId="{1D716651-04DB-6E3F-72D5-4FC33C19BABF}"/>
          </ac:spMkLst>
        </pc:spChg>
      </pc:sldChg>
      <pc:sldChg chg="new del">
        <pc:chgData name="MILIESKAITE Toma (JUST)" userId="S::toma.milieskaite@ec.europa.eu::fe806f60-618d-4e7d-bfa3-95f73812335a" providerId="AD" clId="Web-{1B0D7FB2-5429-E582-7A07-B1FA394DCDEA}" dt="2025-09-11T20:35:41.435" v="235"/>
        <pc:sldMkLst>
          <pc:docMk/>
          <pc:sldMk cId="2115573333" sldId="429"/>
        </pc:sldMkLst>
      </pc:sldChg>
    </pc:docChg>
  </pc:docChgLst>
  <pc:docChgLst>
    <pc:chgData name="PETRI Carl Gosta (JUST)" userId="c2b7baf5-efbd-4d24-805c-2afbbc9a19fd" providerId="ADAL" clId="{5AC146E9-DAF8-4652-8E50-EC0EBEBAABFF}"/>
    <pc:docChg chg="custSel addSld modSld">
      <pc:chgData name="PETRI Carl Gosta (JUST)" userId="c2b7baf5-efbd-4d24-805c-2afbbc9a19fd" providerId="ADAL" clId="{5AC146E9-DAF8-4652-8E50-EC0EBEBAABFF}" dt="2025-09-11T14:30:01.603" v="73" actId="20577"/>
      <pc:docMkLst>
        <pc:docMk/>
      </pc:docMkLst>
      <pc:sldChg chg="modSp mod">
        <pc:chgData name="PETRI Carl Gosta (JUST)" userId="c2b7baf5-efbd-4d24-805c-2afbbc9a19fd" providerId="ADAL" clId="{5AC146E9-DAF8-4652-8E50-EC0EBEBAABFF}" dt="2025-09-11T14:30:01.603" v="73" actId="20577"/>
        <pc:sldMkLst>
          <pc:docMk/>
          <pc:sldMk cId="3326964135" sldId="421"/>
        </pc:sldMkLst>
        <pc:spChg chg="mod">
          <ac:chgData name="PETRI Carl Gosta (JUST)" userId="c2b7baf5-efbd-4d24-805c-2afbbc9a19fd" providerId="ADAL" clId="{5AC146E9-DAF8-4652-8E50-EC0EBEBAABFF}" dt="2025-09-11T14:30:01.603" v="73" actId="20577"/>
          <ac:spMkLst>
            <pc:docMk/>
            <pc:sldMk cId="3326964135" sldId="421"/>
            <ac:spMk id="4" creationId="{73814914-105A-3946-8FB9-1BEFC7437183}"/>
          </ac:spMkLst>
        </pc:spChg>
      </pc:sldChg>
      <pc:sldChg chg="add">
        <pc:chgData name="PETRI Carl Gosta (JUST)" userId="c2b7baf5-efbd-4d24-805c-2afbbc9a19fd" providerId="ADAL" clId="{5AC146E9-DAF8-4652-8E50-EC0EBEBAABFF}" dt="2025-09-11T14:28:55.080" v="0" actId="2890"/>
        <pc:sldMkLst>
          <pc:docMk/>
          <pc:sldMk cId="606607157" sldId="425"/>
        </pc:sldMkLst>
      </pc:sldChg>
    </pc:docChg>
  </pc:docChgLst>
  <pc:docChgLst>
    <pc:chgData name="KOIT Haldi (JUST)" userId="1ecc96f2-4d72-4537-b1c1-5c99e88325fb" providerId="ADAL" clId="{962743B7-69AD-4063-A738-B5743E9BE5F9}"/>
    <pc:docChg chg="undo custSel addSld modSld sldOrd">
      <pc:chgData name="KOIT Haldi (JUST)" userId="1ecc96f2-4d72-4537-b1c1-5c99e88325fb" providerId="ADAL" clId="{962743B7-69AD-4063-A738-B5743E9BE5F9}" dt="2025-09-11T13:54:34.410" v="1385" actId="20577"/>
      <pc:docMkLst>
        <pc:docMk/>
      </pc:docMkLst>
      <pc:sldChg chg="modSp add mod">
        <pc:chgData name="KOIT Haldi (JUST)" userId="1ecc96f2-4d72-4537-b1c1-5c99e88325fb" providerId="ADAL" clId="{962743B7-69AD-4063-A738-B5743E9BE5F9}" dt="2025-09-11T13:35:53.296" v="243" actId="20577"/>
        <pc:sldMkLst>
          <pc:docMk/>
          <pc:sldMk cId="4276686173" sldId="322"/>
        </pc:sldMkLst>
        <pc:spChg chg="mod">
          <ac:chgData name="KOIT Haldi (JUST)" userId="1ecc96f2-4d72-4537-b1c1-5c99e88325fb" providerId="ADAL" clId="{962743B7-69AD-4063-A738-B5743E9BE5F9}" dt="2025-09-11T13:35:53.296" v="243" actId="20577"/>
          <ac:spMkLst>
            <pc:docMk/>
            <pc:sldMk cId="4276686173" sldId="322"/>
            <ac:spMk id="2" creationId="{00000000-0000-0000-0000-000000000000}"/>
          </ac:spMkLst>
        </pc:spChg>
      </pc:sldChg>
      <pc:sldChg chg="modSp add mod">
        <pc:chgData name="KOIT Haldi (JUST)" userId="1ecc96f2-4d72-4537-b1c1-5c99e88325fb" providerId="ADAL" clId="{962743B7-69AD-4063-A738-B5743E9BE5F9}" dt="2025-09-11T13:54:34.410" v="1385" actId="20577"/>
        <pc:sldMkLst>
          <pc:docMk/>
          <pc:sldMk cId="178589065" sldId="352"/>
        </pc:sldMkLst>
        <pc:spChg chg="mod">
          <ac:chgData name="KOIT Haldi (JUST)" userId="1ecc96f2-4d72-4537-b1c1-5c99e88325fb" providerId="ADAL" clId="{962743B7-69AD-4063-A738-B5743E9BE5F9}" dt="2025-09-11T13:54:34.410" v="1385" actId="20577"/>
          <ac:spMkLst>
            <pc:docMk/>
            <pc:sldMk cId="178589065" sldId="352"/>
            <ac:spMk id="5" creationId="{3C6EB195-672D-B34C-B18C-234DA6410F72}"/>
          </ac:spMkLst>
        </pc:spChg>
        <pc:graphicFrameChg chg="modGraphic">
          <ac:chgData name="KOIT Haldi (JUST)" userId="1ecc96f2-4d72-4537-b1c1-5c99e88325fb" providerId="ADAL" clId="{962743B7-69AD-4063-A738-B5743E9BE5F9}" dt="2025-09-11T13:34:39.621" v="186" actId="113"/>
          <ac:graphicFrameMkLst>
            <pc:docMk/>
            <pc:sldMk cId="178589065" sldId="352"/>
            <ac:graphicFrameMk id="4" creationId="{00000000-0000-0000-0000-000000000000}"/>
          </ac:graphicFrameMkLst>
        </pc:graphicFrameChg>
      </pc:sldChg>
      <pc:sldChg chg="modSp mod">
        <pc:chgData name="KOIT Haldi (JUST)" userId="1ecc96f2-4d72-4537-b1c1-5c99e88325fb" providerId="ADAL" clId="{962743B7-69AD-4063-A738-B5743E9BE5F9}" dt="2025-09-11T13:35:27.169" v="188" actId="20577"/>
        <pc:sldMkLst>
          <pc:docMk/>
          <pc:sldMk cId="3714731568" sldId="419"/>
        </pc:sldMkLst>
        <pc:spChg chg="mod">
          <ac:chgData name="KOIT Haldi (JUST)" userId="1ecc96f2-4d72-4537-b1c1-5c99e88325fb" providerId="ADAL" clId="{962743B7-69AD-4063-A738-B5743E9BE5F9}" dt="2025-09-11T13:35:27.169" v="188" actId="20577"/>
          <ac:spMkLst>
            <pc:docMk/>
            <pc:sldMk cId="3714731568" sldId="419"/>
            <ac:spMk id="4" creationId="{00000000-0000-0000-0000-000000000000}"/>
          </ac:spMkLst>
        </pc:spChg>
      </pc:sldChg>
      <pc:sldChg chg="modSp mod modNotesTx">
        <pc:chgData name="KOIT Haldi (JUST)" userId="1ecc96f2-4d72-4537-b1c1-5c99e88325fb" providerId="ADAL" clId="{962743B7-69AD-4063-A738-B5743E9BE5F9}" dt="2025-09-11T13:54:28.575" v="1372" actId="20577"/>
        <pc:sldMkLst>
          <pc:docMk/>
          <pc:sldMk cId="689998919" sldId="422"/>
        </pc:sldMkLst>
        <pc:spChg chg="mod">
          <ac:chgData name="KOIT Haldi (JUST)" userId="1ecc96f2-4d72-4537-b1c1-5c99e88325fb" providerId="ADAL" clId="{962743B7-69AD-4063-A738-B5743E9BE5F9}" dt="2025-09-11T13:32:10.077" v="5" actId="207"/>
          <ac:spMkLst>
            <pc:docMk/>
            <pc:sldMk cId="689998919" sldId="422"/>
            <ac:spMk id="4" creationId="{00000000-0000-0000-0000-000000000000}"/>
          </ac:spMkLst>
        </pc:spChg>
        <pc:spChg chg="mod">
          <ac:chgData name="KOIT Haldi (JUST)" userId="1ecc96f2-4d72-4537-b1c1-5c99e88325fb" providerId="ADAL" clId="{962743B7-69AD-4063-A738-B5743E9BE5F9}" dt="2025-09-11T13:38:06.299" v="363" actId="20577"/>
          <ac:spMkLst>
            <pc:docMk/>
            <pc:sldMk cId="689998919" sldId="422"/>
            <ac:spMk id="5" creationId="{00000000-0000-0000-0000-000000000000}"/>
          </ac:spMkLst>
        </pc:spChg>
        <pc:spChg chg="mod">
          <ac:chgData name="KOIT Haldi (JUST)" userId="1ecc96f2-4d72-4537-b1c1-5c99e88325fb" providerId="ADAL" clId="{962743B7-69AD-4063-A738-B5743E9BE5F9}" dt="2025-09-11T13:54:28.575" v="1372" actId="20577"/>
          <ac:spMkLst>
            <pc:docMk/>
            <pc:sldMk cId="689998919" sldId="422"/>
            <ac:spMk id="8" creationId="{BB8F8A7B-054D-B84E-BDA6-1153A6BDB990}"/>
          </ac:spMkLst>
        </pc:spChg>
        <pc:spChg chg="mod">
          <ac:chgData name="KOIT Haldi (JUST)" userId="1ecc96f2-4d72-4537-b1c1-5c99e88325fb" providerId="ADAL" clId="{962743B7-69AD-4063-A738-B5743E9BE5F9}" dt="2025-09-11T13:31:59.654" v="3" actId="207"/>
          <ac:spMkLst>
            <pc:docMk/>
            <pc:sldMk cId="689998919" sldId="422"/>
            <ac:spMk id="9" creationId="{00000000-0000-0000-0000-000000000000}"/>
          </ac:spMkLst>
        </pc:spChg>
        <pc:spChg chg="mod">
          <ac:chgData name="KOIT Haldi (JUST)" userId="1ecc96f2-4d72-4537-b1c1-5c99e88325fb" providerId="ADAL" clId="{962743B7-69AD-4063-A738-B5743E9BE5F9}" dt="2025-09-11T13:32:03.413" v="4" actId="207"/>
          <ac:spMkLst>
            <pc:docMk/>
            <pc:sldMk cId="689998919" sldId="422"/>
            <ac:spMk id="10" creationId="{00000000-0000-0000-0000-000000000000}"/>
          </ac:spMkLst>
        </pc:spChg>
      </pc:sldChg>
      <pc:sldChg chg="modSp add mod ord">
        <pc:chgData name="KOIT Haldi (JUST)" userId="1ecc96f2-4d72-4537-b1c1-5c99e88325fb" providerId="ADAL" clId="{962743B7-69AD-4063-A738-B5743E9BE5F9}" dt="2025-09-11T13:47:38.160" v="991" actId="20577"/>
        <pc:sldMkLst>
          <pc:docMk/>
          <pc:sldMk cId="1639922513" sldId="423"/>
        </pc:sldMkLst>
        <pc:spChg chg="mod">
          <ac:chgData name="KOIT Haldi (JUST)" userId="1ecc96f2-4d72-4537-b1c1-5c99e88325fb" providerId="ADAL" clId="{962743B7-69AD-4063-A738-B5743E9BE5F9}" dt="2025-09-11T13:39:21.737" v="491" actId="20577"/>
          <ac:spMkLst>
            <pc:docMk/>
            <pc:sldMk cId="1639922513" sldId="423"/>
            <ac:spMk id="4" creationId="{C55B9C38-4A99-B527-C675-62293357FC5B}"/>
          </ac:spMkLst>
        </pc:spChg>
        <pc:spChg chg="mod">
          <ac:chgData name="KOIT Haldi (JUST)" userId="1ecc96f2-4d72-4537-b1c1-5c99e88325fb" providerId="ADAL" clId="{962743B7-69AD-4063-A738-B5743E9BE5F9}" dt="2025-09-11T13:47:38.160" v="991" actId="20577"/>
          <ac:spMkLst>
            <pc:docMk/>
            <pc:sldMk cId="1639922513" sldId="423"/>
            <ac:spMk id="5" creationId="{DC85CD46-6A61-0F93-97E7-C492F371B4B9}"/>
          </ac:spMkLst>
        </pc:spChg>
      </pc:sldChg>
      <pc:sldChg chg="modSp add mod">
        <pc:chgData name="KOIT Haldi (JUST)" userId="1ecc96f2-4d72-4537-b1c1-5c99e88325fb" providerId="ADAL" clId="{962743B7-69AD-4063-A738-B5743E9BE5F9}" dt="2025-09-11T13:53:30.521" v="1358" actId="20577"/>
        <pc:sldMkLst>
          <pc:docMk/>
          <pc:sldMk cId="1388089351" sldId="424"/>
        </pc:sldMkLst>
        <pc:spChg chg="mod">
          <ac:chgData name="KOIT Haldi (JUST)" userId="1ecc96f2-4d72-4537-b1c1-5c99e88325fb" providerId="ADAL" clId="{962743B7-69AD-4063-A738-B5743E9BE5F9}" dt="2025-09-11T13:48:05.655" v="1000" actId="20577"/>
          <ac:spMkLst>
            <pc:docMk/>
            <pc:sldMk cId="1388089351" sldId="424"/>
            <ac:spMk id="4" creationId="{A0ADADAB-CF43-3A4A-D918-8E5DD673B554}"/>
          </ac:spMkLst>
        </pc:spChg>
        <pc:spChg chg="mod">
          <ac:chgData name="KOIT Haldi (JUST)" userId="1ecc96f2-4d72-4537-b1c1-5c99e88325fb" providerId="ADAL" clId="{962743B7-69AD-4063-A738-B5743E9BE5F9}" dt="2025-09-11T13:53:30.521" v="1358" actId="20577"/>
          <ac:spMkLst>
            <pc:docMk/>
            <pc:sldMk cId="1388089351" sldId="424"/>
            <ac:spMk id="5" creationId="{31B3F0A5-1C95-F0DD-1991-02ED1B2A741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19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/>
              <a:t>Mapping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785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Update/add/delete parts of the</a:t>
            </a:r>
            <a:r>
              <a:rPr lang="en-IE" baseline="0"/>
              <a:t> copy right notice where appropriate.</a:t>
            </a:r>
          </a:p>
          <a:p>
            <a:r>
              <a:rPr lang="en-IE" baseline="0"/>
              <a:t>More information: </a:t>
            </a:r>
            <a:r>
              <a:rPr lang="en-GB">
                <a:hlinkClick r:id="rId3"/>
              </a:rPr>
              <a:t>https://myintracomm.ec.europa.eu/corp/intellectual-property/Documents/2019_Reuse-guidelines%28CC-BY%29.pdf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B73C1-554C-92F0-3D61-99D41AF02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137417-68CE-A869-805B-F2F1F3D66F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44C0F7-AD69-C71D-3E44-EF1F618782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0AD66-3D57-8C95-D9A1-F1BE3D5BC7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588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err="1"/>
              <a:t>Different</a:t>
            </a:r>
            <a:r>
              <a:rPr lang="et-EE"/>
              <a:t> </a:t>
            </a:r>
            <a:r>
              <a:rPr lang="et-EE" err="1"/>
              <a:t>methods</a:t>
            </a:r>
            <a:r>
              <a:rPr lang="et-EE"/>
              <a:t> of ToE, </a:t>
            </a:r>
            <a:r>
              <a:rPr lang="et-EE" err="1"/>
              <a:t>the</a:t>
            </a:r>
            <a:r>
              <a:rPr lang="et-EE"/>
              <a:t> </a:t>
            </a:r>
            <a:r>
              <a:rPr lang="et-EE" err="1"/>
              <a:t>ones</a:t>
            </a:r>
            <a:r>
              <a:rPr lang="et-EE"/>
              <a:t> </a:t>
            </a:r>
            <a:r>
              <a:rPr lang="et-EE" err="1"/>
              <a:t>with</a:t>
            </a:r>
            <a:r>
              <a:rPr lang="et-EE"/>
              <a:t> </a:t>
            </a:r>
            <a:r>
              <a:rPr lang="et-EE" err="1"/>
              <a:t>orange</a:t>
            </a:r>
            <a:r>
              <a:rPr lang="et-EE"/>
              <a:t> </a:t>
            </a:r>
            <a:r>
              <a:rPr lang="et-EE" err="1"/>
              <a:t>background</a:t>
            </a:r>
            <a:r>
              <a:rPr lang="et-EE"/>
              <a:t> are </a:t>
            </a:r>
            <a:r>
              <a:rPr lang="et-EE" err="1"/>
              <a:t>possible</a:t>
            </a:r>
            <a:r>
              <a:rPr lang="et-EE"/>
              <a:t> </a:t>
            </a:r>
            <a:r>
              <a:rPr lang="et-EE" err="1"/>
              <a:t>to</a:t>
            </a:r>
            <a:r>
              <a:rPr lang="et-EE"/>
              <a:t> do by VTC.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739C9-BAF2-442B-A1E5-6EA6A26B51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3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739C9-BAF2-442B-A1E5-6EA6A26B51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83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3BB0A-DFF6-00DC-087F-2C9B73455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7CB610-4F38-6D39-0DE0-1BEA54044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1D3058-2FB5-A97A-FFFF-6D6F9F85AF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48DB-25DC-C8FC-3E36-258047B686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481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4566C-70A6-03E8-59D8-5F2610B11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18D10D-63F4-43B7-F32F-91DE14CF4E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F96B9-25D2-6545-3A4F-35F1FF145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C9A127-DDA7-D251-2197-6489AC272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177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98D10-659B-D368-AB52-0F5159403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25AF2D-9B78-4334-8B62-0B616B5A9B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760FE2-035A-A0FA-C35C-2656324611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F1E855-9A2D-81F0-4F0F-9E6EF6186C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23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283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63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8866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6944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3510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74315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04243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719197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111618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82989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0910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582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7375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CA0FCE-38E4-4338-8323-7CD964A81569}" type="datetimeFigureOut">
              <a:rPr lang="en-IE" smtClean="0"/>
              <a:t>15/09/2025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260F92-BC1A-47B7-A19A-705216159B6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9431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-forms.e-justice.europa.eu/online-forms/taking-of-evidence-forms_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-justice.europa.eu/topics/trainings-judicial-networks-and-agencies/european-judicial-network-civil-and-commercial-matters/ejns-publications_en" TargetMode="External"/><Relationship Id="rId5" Type="http://schemas.openxmlformats.org/officeDocument/2006/relationships/hyperlink" Target="https://e-justice.europa.eu/topics/court-procedures/videoconferencing/taking-evidence-videoconference_en" TargetMode="External"/><Relationship Id="rId4" Type="http://schemas.openxmlformats.org/officeDocument/2006/relationships/hyperlink" Target="https://e-justice.europa.eu/topics/taking-legal-action/european-judicial-atlas-civil-matters/taking-evidence-recast_e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8" y="1122363"/>
            <a:ext cx="10950361" cy="2387600"/>
          </a:xfrm>
        </p:spPr>
        <p:txBody>
          <a:bodyPr/>
          <a:lstStyle/>
          <a:p>
            <a:pPr>
              <a:defRPr/>
            </a:pPr>
            <a:br>
              <a:rPr lang="en-GB" sz="5400" b="1"/>
            </a:br>
            <a:br>
              <a:rPr lang="fr-BE" sz="3600" b="1"/>
            </a:br>
            <a:r>
              <a:rPr lang="en-US" sz="3600" b="1"/>
              <a:t>Videoconferencing at EU level: current legal basis and outlook for the future</a:t>
            </a:r>
            <a:br>
              <a:rPr lang="en-GB" sz="3600" b="1">
                <a:solidFill>
                  <a:srgbClr val="FFD624"/>
                </a:solidFill>
              </a:rPr>
            </a:br>
            <a:br>
              <a:rPr lang="en-GB" sz="3600" b="1">
                <a:solidFill>
                  <a:srgbClr val="FFD624"/>
                </a:solidFill>
              </a:rPr>
            </a:br>
            <a:r>
              <a:rPr lang="en-US" sz="3600" b="1" err="1">
                <a:solidFill>
                  <a:srgbClr val="FFD624"/>
                </a:solidFill>
              </a:rPr>
              <a:t>SimpliVi</a:t>
            </a:r>
            <a:r>
              <a:rPr lang="en-US" sz="3600" b="1">
                <a:solidFill>
                  <a:srgbClr val="FFD624"/>
                </a:solidFill>
              </a:rPr>
              <a:t> Closing conference</a:t>
            </a:r>
            <a:endParaRPr lang="en-GB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781887"/>
            <a:ext cx="10676038" cy="2900267"/>
          </a:xfrm>
        </p:spPr>
        <p:txBody>
          <a:bodyPr/>
          <a:lstStyle/>
          <a:p>
            <a:pPr algn="r"/>
            <a:br>
              <a:rPr lang="en-GB"/>
            </a:br>
            <a:endParaRPr lang="en-GB" i="1"/>
          </a:p>
          <a:p>
            <a:pPr algn="r"/>
            <a:r>
              <a:rPr lang="en-GB" i="1"/>
              <a:t>Gösta Petri, European Commission</a:t>
            </a:r>
            <a:endParaRPr lang="et-EE" i="1"/>
          </a:p>
          <a:p>
            <a:pPr algn="r"/>
            <a:r>
              <a:rPr lang="fr-BE" i="1"/>
              <a:t>17 </a:t>
            </a:r>
            <a:r>
              <a:rPr lang="fr-BE" i="1" err="1"/>
              <a:t>September</a:t>
            </a:r>
            <a:r>
              <a:rPr lang="fr-BE" i="1"/>
              <a:t> 2025</a:t>
            </a:r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1658662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6D7FE-9129-AB22-8CCA-820AC4960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EA10C1-ACA9-26AE-1097-3EC487F3D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47782"/>
            <a:ext cx="10958042" cy="1138093"/>
          </a:xfrm>
        </p:spPr>
        <p:txBody>
          <a:bodyPr anchor="ctr">
            <a:normAutofit fontScale="90000"/>
          </a:bodyPr>
          <a:lstStyle/>
          <a:p>
            <a:br>
              <a:rPr lang="et-EE">
                <a:solidFill>
                  <a:srgbClr val="0070C0"/>
                </a:solidFill>
              </a:rPr>
            </a:br>
            <a:br>
              <a:rPr lang="et-EE"/>
            </a:br>
            <a:br>
              <a:rPr lang="et-EE"/>
            </a:br>
            <a:r>
              <a:rPr lang="et-EE">
                <a:solidFill>
                  <a:srgbClr val="0070C0"/>
                </a:solidFill>
              </a:rPr>
              <a:t>Hearing by </a:t>
            </a:r>
            <a:r>
              <a:rPr lang="et-EE" err="1">
                <a:solidFill>
                  <a:srgbClr val="0070C0"/>
                </a:solidFill>
              </a:rPr>
              <a:t>videoconference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or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other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audiovisual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transmission</a:t>
            </a:r>
            <a:r>
              <a:rPr lang="et-EE">
                <a:solidFill>
                  <a:srgbClr val="0070C0"/>
                </a:solidFill>
              </a:rPr>
              <a:t> (Art. 24)</a:t>
            </a:r>
            <a:endParaRPr lang="en-US"/>
          </a:p>
          <a:p>
            <a:br>
              <a:rPr lang="en-US"/>
            </a:br>
            <a:endParaRPr lang="en-US"/>
          </a:p>
          <a:p>
            <a:endParaRPr lang="et-EE" altLang="en-US">
              <a:solidFill>
                <a:srgbClr val="0070C0"/>
              </a:solidFill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716651-04DB-6E3F-72D5-4FC33C19BABF}"/>
              </a:ext>
            </a:extLst>
          </p:cNvPr>
          <p:cNvSpPr/>
          <p:nvPr/>
        </p:nvSpPr>
        <p:spPr>
          <a:xfrm>
            <a:off x="238125" y="1281234"/>
            <a:ext cx="11687175" cy="60693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GB" sz="2800"/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r>
              <a:rPr lang="en-GB" sz="2800" dirty="0">
                <a:cs typeface="Arial"/>
              </a:rPr>
              <a:t>Art. 24 on Hearings by VC applies both to </a:t>
            </a:r>
            <a:r>
              <a:rPr lang="en-GB" sz="2800" dirty="0">
                <a:solidFill>
                  <a:srgbClr val="1C7CCA"/>
                </a:solidFill>
                <a:cs typeface="Arial"/>
              </a:rPr>
              <a:t>witnesses and experts</a:t>
            </a:r>
            <a:r>
              <a:rPr lang="en-GB" sz="2800" dirty="0">
                <a:cs typeface="Arial"/>
              </a:rPr>
              <a:t>, and — under stricter conditions — to </a:t>
            </a:r>
            <a:r>
              <a:rPr lang="en-GB" sz="2800" dirty="0">
                <a:solidFill>
                  <a:srgbClr val="1C7CCA"/>
                </a:solidFill>
                <a:cs typeface="Arial"/>
              </a:rPr>
              <a:t>suspects and accused persons</a:t>
            </a:r>
            <a:r>
              <a:rPr lang="en-GB" sz="2800" dirty="0">
                <a:cs typeface="Arial"/>
              </a:rPr>
              <a:t>.</a:t>
            </a:r>
          </a:p>
          <a:p>
            <a:pPr marL="457200" indent="-457200">
              <a:lnSpc>
                <a:spcPct val="80000"/>
              </a:lnSpc>
              <a:spcBef>
                <a:spcPts val="800"/>
              </a:spcBef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Rules to be observed at the hearing</a:t>
            </a:r>
            <a:r>
              <a:rPr lang="en-GB" sz="2800" dirty="0">
                <a:cs typeface="Arial"/>
              </a:rPr>
              <a:t> by competent authorities, as well as on 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drawing up minutes </a:t>
            </a:r>
            <a:r>
              <a:rPr lang="en-GB" sz="2800" dirty="0">
                <a:cs typeface="Arial"/>
              </a:rPr>
              <a:t>are set out. Issuing authority and executing authority need to agree 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practical arrangements</a:t>
            </a:r>
            <a:r>
              <a:rPr lang="en-GB" sz="2800" dirty="0">
                <a:cs typeface="Arial"/>
              </a:rPr>
              <a:t> (on summoning the persons to the hearing, on ensuring their identity).</a:t>
            </a:r>
            <a:endParaRPr lang="en-US" sz="2800" dirty="0">
              <a:cs typeface="Arial"/>
            </a:endParaRPr>
          </a:p>
          <a:p>
            <a:pPr marL="457200" indent="-457200">
              <a:lnSpc>
                <a:spcPct val="80000"/>
              </a:lnSpc>
              <a:spcBef>
                <a:spcPts val="800"/>
              </a:spcBef>
              <a:spcAft>
                <a:spcPts val="800"/>
              </a:spcAft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Technical means</a:t>
            </a:r>
            <a:r>
              <a:rPr lang="en-GB" sz="2800" dirty="0">
                <a:cs typeface="Arial"/>
              </a:rPr>
              <a:t> can be made available by mutual agreement by the issuing State where the executing authority does not have any.</a:t>
            </a:r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r>
              <a:rPr lang="en-GB" sz="2800" dirty="0">
                <a:cs typeface="Arial"/>
              </a:rPr>
              <a:t>Assessing the 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recommendation</a:t>
            </a:r>
            <a:r>
              <a:rPr lang="en-GB" sz="2800" dirty="0">
                <a:cs typeface="Arial"/>
              </a:rPr>
              <a:t> to the COM to present a legislative 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proposal </a:t>
            </a:r>
            <a:r>
              <a:rPr lang="en-US" sz="2800" dirty="0">
                <a:solidFill>
                  <a:schemeClr val="bg2">
                    <a:lumMod val="49000"/>
                  </a:schemeClr>
                </a:solidFill>
                <a:latin typeface="Arial"/>
                <a:cs typeface="Times New Roman"/>
              </a:rPr>
              <a:t>for the participation of the accused person in the trial via videoconference</a:t>
            </a:r>
            <a:r>
              <a:rPr lang="en-US" sz="2800" dirty="0">
                <a:latin typeface="Arial"/>
                <a:cs typeface="Times New Roman"/>
              </a:rPr>
              <a:t> from another Member State.</a:t>
            </a:r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endParaRPr lang="en-GB" sz="2800" dirty="0">
              <a:cs typeface="Arial"/>
            </a:endParaRPr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endParaRPr lang="en-GB" sz="2800" dirty="0">
              <a:cs typeface="Arial"/>
            </a:endParaRPr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,Sans-Serif" panose="020B0604020202020204" pitchFamily="34" charset="0"/>
              <a:buChar char="•"/>
              <a:defRPr/>
            </a:pPr>
            <a:endParaRPr lang="en-GB" sz="2800" dirty="0">
              <a:cs typeface="Arial"/>
            </a:endParaRP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997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A797B-AA54-7215-588C-73FA5A390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296E2A7-BF36-C07C-DBDC-71434279D843}"/>
              </a:ext>
            </a:extLst>
          </p:cNvPr>
          <p:cNvSpPr txBox="1">
            <a:spLocks/>
          </p:cNvSpPr>
          <p:nvPr/>
        </p:nvSpPr>
        <p:spPr>
          <a:xfrm>
            <a:off x="1337186" y="1661653"/>
            <a:ext cx="10149135" cy="40025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004494"/>
                </a:solidFill>
              </a:rPr>
              <a:t>Digitalisation of judicial cooperation and access to justice in cross-border civil, commercial and criminal matters, and amending certain acts in the field of judicial cooperation</a:t>
            </a:r>
          </a:p>
          <a:p>
            <a:endParaRPr lang="en-US" sz="2800">
              <a:solidFill>
                <a:srgbClr val="004494"/>
              </a:solidFill>
            </a:endParaRPr>
          </a:p>
          <a:p>
            <a:r>
              <a:rPr lang="en-US" sz="2800">
                <a:solidFill>
                  <a:srgbClr val="004494"/>
                </a:solidFill>
              </a:rPr>
              <a:t>Regulation (EU) 2023/2844</a:t>
            </a:r>
          </a:p>
          <a:p>
            <a:r>
              <a:rPr lang="en-US" sz="2800">
                <a:solidFill>
                  <a:srgbClr val="004494"/>
                </a:solidFill>
              </a:rPr>
              <a:t>Directive (EU) 2023/2843</a:t>
            </a:r>
          </a:p>
          <a:p>
            <a:endParaRPr lang="en-US" sz="2800">
              <a:solidFill>
                <a:srgbClr val="004494"/>
              </a:solidFill>
            </a:endParaRPr>
          </a:p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607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147782"/>
            <a:ext cx="10958042" cy="1138093"/>
          </a:xfrm>
        </p:spPr>
        <p:txBody>
          <a:bodyPr anchor="ctr">
            <a:normAutofit fontScale="90000"/>
          </a:bodyPr>
          <a:lstStyle/>
          <a:p>
            <a:r>
              <a:rPr lang="en-GB" altLang="en-US">
                <a:solidFill>
                  <a:srgbClr val="0070C0"/>
                </a:solidFill>
              </a:rPr>
              <a:t>Hearing through videoconferencing or other distance communication technology</a:t>
            </a:r>
            <a:r>
              <a:rPr lang="et-EE" altLang="en-US">
                <a:solidFill>
                  <a:srgbClr val="0070C0"/>
                </a:solidFill>
              </a:rPr>
              <a:t> (1)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86034"/>
            <a:ext cx="12192000" cy="390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GB" sz="2800"/>
          </a:p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800"/>
              <a:t>For the in-scope procedures</a:t>
            </a:r>
          </a:p>
          <a:p>
            <a:pPr marL="914400" lvl="1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400"/>
              <a:t>VC in </a:t>
            </a:r>
            <a:r>
              <a:rPr lang="en-GB" sz="2400">
                <a:solidFill>
                  <a:srgbClr val="0070C0"/>
                </a:solidFill>
              </a:rPr>
              <a:t>civil and commercial matters </a:t>
            </a:r>
            <a:r>
              <a:rPr lang="en-GB" sz="2400"/>
              <a:t>– </a:t>
            </a:r>
            <a:r>
              <a:rPr lang="en-GB" sz="2400">
                <a:solidFill>
                  <a:srgbClr val="0070C0"/>
                </a:solidFill>
              </a:rPr>
              <a:t>broad scope</a:t>
            </a:r>
            <a:r>
              <a:rPr lang="et-EE" sz="2400">
                <a:solidFill>
                  <a:srgbClr val="0070C0"/>
                </a:solidFill>
              </a:rPr>
              <a:t> </a:t>
            </a:r>
            <a:r>
              <a:rPr lang="et-EE" sz="2400"/>
              <a:t>(</a:t>
            </a:r>
            <a:r>
              <a:rPr lang="et-EE" sz="2400" err="1"/>
              <a:t>except</a:t>
            </a:r>
            <a:r>
              <a:rPr lang="et-EE" sz="2400"/>
              <a:t> </a:t>
            </a:r>
            <a:r>
              <a:rPr lang="et-EE" sz="2400" err="1"/>
              <a:t>ToE</a:t>
            </a:r>
            <a:r>
              <a:rPr lang="et-EE" sz="2400"/>
              <a:t>, SC and EAPO)</a:t>
            </a:r>
            <a:endParaRPr lang="en-GB" sz="2400"/>
          </a:p>
          <a:p>
            <a:pPr marL="914400" lvl="1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400"/>
              <a:t>VC in criminal matters</a:t>
            </a:r>
            <a:r>
              <a:rPr lang="et-EE" sz="2400"/>
              <a:t> – </a:t>
            </a:r>
            <a:r>
              <a:rPr lang="et-EE" sz="2400" err="1"/>
              <a:t>narrow</a:t>
            </a:r>
            <a:r>
              <a:rPr lang="et-EE" sz="2400"/>
              <a:t> </a:t>
            </a:r>
            <a:r>
              <a:rPr lang="et-EE" sz="2400" err="1"/>
              <a:t>scope</a:t>
            </a:r>
            <a:endParaRPr lang="en-GB" sz="240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 err="1"/>
              <a:t>Large</a:t>
            </a:r>
            <a:r>
              <a:rPr lang="et-EE" sz="2800"/>
              <a:t> </a:t>
            </a:r>
            <a:r>
              <a:rPr lang="et-EE" sz="2800" err="1"/>
              <a:t>definition</a:t>
            </a:r>
            <a:r>
              <a:rPr lang="et-EE" sz="2800"/>
              <a:t> of </a:t>
            </a:r>
            <a:r>
              <a:rPr lang="et-EE" sz="2800" err="1">
                <a:solidFill>
                  <a:srgbClr val="0070C0"/>
                </a:solidFill>
              </a:rPr>
              <a:t>court</a:t>
            </a:r>
            <a:r>
              <a:rPr lang="et-EE" sz="2800">
                <a:solidFill>
                  <a:srgbClr val="0070C0"/>
                </a:solidFill>
              </a:rPr>
              <a:t> </a:t>
            </a:r>
            <a:r>
              <a:rPr lang="et-EE" sz="2800"/>
              <a:t>– </a:t>
            </a:r>
            <a:r>
              <a:rPr lang="et-EE" sz="2800" err="1"/>
              <a:t>including</a:t>
            </a:r>
            <a:r>
              <a:rPr lang="et-EE" sz="2800"/>
              <a:t> </a:t>
            </a:r>
            <a:r>
              <a:rPr lang="en-IE" sz="2800"/>
              <a:t>for example </a:t>
            </a:r>
            <a:r>
              <a:rPr lang="et-EE" sz="2800" err="1"/>
              <a:t>notaries</a:t>
            </a:r>
            <a:r>
              <a:rPr lang="et-EE" sz="2800"/>
              <a:t> </a:t>
            </a:r>
            <a:r>
              <a:rPr lang="et-EE" sz="2800" err="1"/>
              <a:t>where</a:t>
            </a:r>
            <a:r>
              <a:rPr lang="et-EE" sz="2800"/>
              <a:t> </a:t>
            </a:r>
            <a:r>
              <a:rPr lang="et-EE" sz="2800" err="1"/>
              <a:t>acting</a:t>
            </a:r>
            <a:r>
              <a:rPr lang="et-EE" sz="2800"/>
              <a:t> as </a:t>
            </a:r>
            <a:r>
              <a:rPr lang="et-EE" sz="2800" err="1"/>
              <a:t>courts</a:t>
            </a:r>
            <a:r>
              <a:rPr lang="et-EE" sz="2800"/>
              <a:t> </a:t>
            </a:r>
            <a:r>
              <a:rPr lang="et-EE" sz="2800" err="1"/>
              <a:t>under</a:t>
            </a:r>
            <a:r>
              <a:rPr lang="et-EE" sz="2800"/>
              <a:t> </a:t>
            </a:r>
            <a:r>
              <a:rPr lang="en-IE" sz="2800"/>
              <a:t>Brussels Ia</a:t>
            </a:r>
            <a:r>
              <a:rPr lang="et-EE" sz="2800"/>
              <a:t> </a:t>
            </a:r>
            <a:r>
              <a:rPr lang="et-EE" sz="2800" err="1"/>
              <a:t>Regulation</a:t>
            </a:r>
            <a:endParaRPr lang="et-EE" sz="2800">
              <a:solidFill>
                <a:srgbClr val="0070C0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 err="1"/>
              <a:t>Upon</a:t>
            </a:r>
            <a:r>
              <a:rPr lang="et-EE" sz="2800"/>
              <a:t> </a:t>
            </a:r>
            <a:r>
              <a:rPr lang="et-EE" sz="2800" err="1"/>
              <a:t>request</a:t>
            </a:r>
            <a:r>
              <a:rPr lang="et-EE" sz="2800"/>
              <a:t> </a:t>
            </a:r>
            <a:r>
              <a:rPr lang="et-EE" sz="2800" err="1"/>
              <a:t>or</a:t>
            </a:r>
            <a:r>
              <a:rPr lang="et-EE" sz="2800"/>
              <a:t> on </a:t>
            </a:r>
            <a:r>
              <a:rPr lang="et-EE" sz="2800" err="1"/>
              <a:t>its</a:t>
            </a:r>
            <a:r>
              <a:rPr lang="et-EE" sz="2800"/>
              <a:t> </a:t>
            </a:r>
            <a:r>
              <a:rPr lang="et-EE" sz="2800" err="1"/>
              <a:t>own</a:t>
            </a:r>
            <a:r>
              <a:rPr lang="et-EE" sz="2800"/>
              <a:t> </a:t>
            </a:r>
            <a:r>
              <a:rPr lang="et-EE" sz="2800" err="1"/>
              <a:t>motion</a:t>
            </a:r>
            <a:r>
              <a:rPr lang="et-EE" sz="2800"/>
              <a:t> </a:t>
            </a:r>
            <a:r>
              <a:rPr lang="et-EE" sz="2800" err="1"/>
              <a:t>where</a:t>
            </a:r>
            <a:r>
              <a:rPr lang="et-EE" sz="2800"/>
              <a:t> a </a:t>
            </a:r>
            <a:r>
              <a:rPr lang="et-EE" sz="2800" err="1">
                <a:solidFill>
                  <a:srgbClr val="0070C0"/>
                </a:solidFill>
              </a:rPr>
              <a:t>party</a:t>
            </a:r>
            <a:r>
              <a:rPr lang="et-EE" sz="2800">
                <a:solidFill>
                  <a:srgbClr val="0070C0"/>
                </a:solidFill>
              </a:rPr>
              <a:t> </a:t>
            </a:r>
            <a:r>
              <a:rPr lang="et-EE" sz="2800" err="1">
                <a:solidFill>
                  <a:srgbClr val="0070C0"/>
                </a:solidFill>
              </a:rPr>
              <a:t>or</a:t>
            </a:r>
            <a:r>
              <a:rPr lang="et-EE" sz="2800">
                <a:solidFill>
                  <a:srgbClr val="0070C0"/>
                </a:solidFill>
              </a:rPr>
              <a:t> </a:t>
            </a:r>
            <a:r>
              <a:rPr lang="et-EE" sz="2800" err="1">
                <a:solidFill>
                  <a:srgbClr val="0070C0"/>
                </a:solidFill>
              </a:rPr>
              <a:t>their</a:t>
            </a:r>
            <a:r>
              <a:rPr lang="et-EE" sz="2800">
                <a:solidFill>
                  <a:srgbClr val="0070C0"/>
                </a:solidFill>
              </a:rPr>
              <a:t> representative </a:t>
            </a:r>
            <a:r>
              <a:rPr lang="et-EE" sz="2800" err="1">
                <a:solidFill>
                  <a:srgbClr val="0070C0"/>
                </a:solidFill>
              </a:rPr>
              <a:t>is</a:t>
            </a:r>
            <a:r>
              <a:rPr lang="et-EE" sz="2800">
                <a:solidFill>
                  <a:srgbClr val="0070C0"/>
                </a:solidFill>
              </a:rPr>
              <a:t> in </a:t>
            </a:r>
            <a:r>
              <a:rPr lang="et-EE" sz="2800" err="1">
                <a:solidFill>
                  <a:srgbClr val="0070C0"/>
                </a:solidFill>
              </a:rPr>
              <a:t>another</a:t>
            </a:r>
            <a:r>
              <a:rPr lang="et-EE" sz="2800">
                <a:solidFill>
                  <a:srgbClr val="0070C0"/>
                </a:solidFill>
              </a:rPr>
              <a:t> MS</a:t>
            </a: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 err="1">
                <a:solidFill>
                  <a:srgbClr val="0070C0"/>
                </a:solidFill>
              </a:rPr>
              <a:t>Decision</a:t>
            </a:r>
            <a:r>
              <a:rPr lang="et-EE" sz="2800">
                <a:solidFill>
                  <a:srgbClr val="0070C0"/>
                </a:solidFill>
              </a:rPr>
              <a:t> </a:t>
            </a:r>
            <a:r>
              <a:rPr lang="et-EE" sz="2800" err="1">
                <a:solidFill>
                  <a:srgbClr val="0070C0"/>
                </a:solidFill>
              </a:rPr>
              <a:t>based</a:t>
            </a:r>
            <a:r>
              <a:rPr lang="et-EE" sz="2800">
                <a:solidFill>
                  <a:srgbClr val="0070C0"/>
                </a:solidFill>
              </a:rPr>
              <a:t> on: </a:t>
            </a:r>
            <a:r>
              <a:rPr lang="et-EE" sz="2800" err="1"/>
              <a:t>availability</a:t>
            </a:r>
            <a:r>
              <a:rPr lang="et-EE" sz="2800"/>
              <a:t> of </a:t>
            </a:r>
            <a:r>
              <a:rPr lang="et-EE" sz="2800" err="1"/>
              <a:t>technology</a:t>
            </a:r>
            <a:r>
              <a:rPr lang="et-EE" sz="2800"/>
              <a:t>, </a:t>
            </a:r>
            <a:r>
              <a:rPr lang="et-EE" sz="2800" err="1"/>
              <a:t>opinion</a:t>
            </a:r>
            <a:r>
              <a:rPr lang="et-EE" sz="2800"/>
              <a:t> of </a:t>
            </a:r>
            <a:r>
              <a:rPr lang="et-EE" sz="2800" err="1"/>
              <a:t>parties</a:t>
            </a:r>
            <a:r>
              <a:rPr lang="et-EE" sz="2800"/>
              <a:t>, </a:t>
            </a:r>
            <a:r>
              <a:rPr lang="et-EE" sz="2800" err="1"/>
              <a:t>appropriateness</a:t>
            </a:r>
            <a:r>
              <a:rPr lang="et-EE" sz="2800"/>
              <a:t> of </a:t>
            </a:r>
            <a:r>
              <a:rPr lang="et-EE" sz="2800" err="1"/>
              <a:t>remote</a:t>
            </a:r>
            <a:r>
              <a:rPr lang="et-EE" sz="2800"/>
              <a:t> hearing</a:t>
            </a:r>
          </a:p>
        </p:txBody>
      </p:sp>
    </p:spTree>
    <p:extLst>
      <p:ext uri="{BB962C8B-B14F-4D97-AF65-F5344CB8AC3E}">
        <p14:creationId xmlns:p14="http://schemas.microsoft.com/office/powerpoint/2010/main" val="3184779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78254" y="620393"/>
            <a:ext cx="10958042" cy="1138093"/>
          </a:xfrm>
        </p:spPr>
        <p:txBody>
          <a:bodyPr anchor="ctr">
            <a:normAutofit fontScale="90000"/>
          </a:bodyPr>
          <a:lstStyle/>
          <a:p>
            <a:r>
              <a:rPr lang="en-GB" altLang="en-US">
                <a:solidFill>
                  <a:srgbClr val="0070C0"/>
                </a:solidFill>
              </a:rPr>
              <a:t>Hearing through videoconferencing or other distance communication technology</a:t>
            </a:r>
            <a:r>
              <a:rPr lang="et-EE" altLang="en-US">
                <a:solidFill>
                  <a:srgbClr val="0070C0"/>
                </a:solidFill>
              </a:rPr>
              <a:t> (2)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0836" y="2363056"/>
            <a:ext cx="10253609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ts val="6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t-EE" sz="2800">
              <a:solidFill>
                <a:srgbClr val="0070C0"/>
              </a:solidFill>
            </a:endParaRP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800">
                <a:solidFill>
                  <a:srgbClr val="0070C0"/>
                </a:solidFill>
              </a:rPr>
              <a:t>Applicable procedural rules</a:t>
            </a:r>
            <a:r>
              <a:rPr lang="et-EE" sz="2800"/>
              <a:t>:</a:t>
            </a:r>
            <a:r>
              <a:rPr lang="en-GB" sz="2800"/>
              <a:t> national law applies</a:t>
            </a:r>
            <a:r>
              <a:rPr lang="et-EE" sz="2800"/>
              <a:t> (</a:t>
            </a:r>
            <a:r>
              <a:rPr lang="et-EE" sz="2800" err="1"/>
              <a:t>including</a:t>
            </a:r>
            <a:r>
              <a:rPr lang="et-EE" sz="2800"/>
              <a:t> p</a:t>
            </a:r>
            <a:r>
              <a:rPr lang="en-GB" sz="2800" err="1"/>
              <a:t>rocedural</a:t>
            </a:r>
            <a:r>
              <a:rPr lang="en-GB" sz="2800"/>
              <a:t> rights of the participants</a:t>
            </a:r>
            <a:r>
              <a:rPr lang="et-EE" sz="2800"/>
              <a:t>)</a:t>
            </a:r>
            <a:endParaRPr lang="en-IE" sz="280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t-EE" sz="280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fr-BE" sz="2800">
                <a:solidFill>
                  <a:srgbClr val="0070C0"/>
                </a:solidFill>
              </a:rPr>
              <a:t>A</a:t>
            </a:r>
            <a:r>
              <a:rPr lang="et-EE" sz="2800" err="1">
                <a:solidFill>
                  <a:srgbClr val="0070C0"/>
                </a:solidFill>
              </a:rPr>
              <a:t>pplicable</a:t>
            </a:r>
            <a:r>
              <a:rPr lang="fr-BE" sz="2800">
                <a:solidFill>
                  <a:srgbClr val="0070C0"/>
                </a:solidFill>
              </a:rPr>
              <a:t> </a:t>
            </a:r>
            <a:r>
              <a:rPr lang="fr-BE" sz="2800" err="1">
                <a:solidFill>
                  <a:srgbClr val="0070C0"/>
                </a:solidFill>
              </a:rPr>
              <a:t>since</a:t>
            </a:r>
            <a:r>
              <a:rPr lang="et-EE" sz="2800"/>
              <a:t> 1</a:t>
            </a:r>
            <a:r>
              <a:rPr lang="en-IE" sz="2800"/>
              <a:t> May 2025</a:t>
            </a:r>
            <a:endParaRPr lang="et-EE" sz="2800"/>
          </a:p>
        </p:txBody>
      </p:sp>
    </p:spTree>
    <p:extLst>
      <p:ext uri="{BB962C8B-B14F-4D97-AF65-F5344CB8AC3E}">
        <p14:creationId xmlns:p14="http://schemas.microsoft.com/office/powerpoint/2010/main" val="2160387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147782"/>
            <a:ext cx="10515600" cy="1265217"/>
          </a:xfrm>
        </p:spPr>
        <p:txBody>
          <a:bodyPr anchor="ctr"/>
          <a:lstStyle/>
          <a:p>
            <a:r>
              <a:rPr lang="fr-BE">
                <a:solidFill>
                  <a:srgbClr val="0070C0"/>
                </a:solidFill>
              </a:rPr>
              <a:t>Digitalisation in the </a:t>
            </a:r>
            <a:r>
              <a:rPr lang="fr-BE" err="1">
                <a:solidFill>
                  <a:srgbClr val="0070C0"/>
                </a:solidFill>
              </a:rPr>
              <a:t>vdL</a:t>
            </a:r>
            <a:r>
              <a:rPr lang="fr-BE">
                <a:solidFill>
                  <a:srgbClr val="0070C0"/>
                </a:solidFill>
              </a:rPr>
              <a:t> II Commission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1833684"/>
            <a:ext cx="11702143" cy="15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14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sz="2800">
                <a:solidFill>
                  <a:srgbClr val="0070C0"/>
                </a:solidFill>
              </a:rPr>
              <a:t>McGrath mission letter:  A strategy on the use of digital technologies, including of AI, to make EU civil and criminal justice systems more efficient, resilient and secure – 4</a:t>
            </a:r>
            <a:r>
              <a:rPr lang="en-US" sz="2800" baseline="30000">
                <a:solidFill>
                  <a:srgbClr val="0070C0"/>
                </a:solidFill>
              </a:rPr>
              <a:t>th</a:t>
            </a:r>
            <a:r>
              <a:rPr lang="en-US" sz="2800">
                <a:solidFill>
                  <a:srgbClr val="0070C0"/>
                </a:solidFill>
              </a:rPr>
              <a:t> quarter 2025</a:t>
            </a:r>
          </a:p>
        </p:txBody>
      </p:sp>
    </p:spTree>
    <p:extLst>
      <p:ext uri="{BB962C8B-B14F-4D97-AF65-F5344CB8AC3E}">
        <p14:creationId xmlns:p14="http://schemas.microsoft.com/office/powerpoint/2010/main" val="2523752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D4945-4BF0-979A-CB8D-25B788973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EE6842-DAF0-F74D-9DA4-CA289F599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840" y="585216"/>
            <a:ext cx="10480482" cy="827783"/>
          </a:xfrm>
        </p:spPr>
        <p:txBody>
          <a:bodyPr anchor="ctr"/>
          <a:lstStyle/>
          <a:p>
            <a:r>
              <a:rPr lang="en-GB" altLang="en-US">
                <a:solidFill>
                  <a:srgbClr val="0070C0"/>
                </a:solidFill>
              </a:rPr>
              <a:t>High-level Forum Justice for Growth</a:t>
            </a:r>
            <a:br>
              <a:rPr lang="en-GB" altLang="en-US">
                <a:solidFill>
                  <a:srgbClr val="0070C0"/>
                </a:solidFill>
              </a:rPr>
            </a:br>
            <a:r>
              <a:rPr lang="en-GB" altLang="en-US">
                <a:solidFill>
                  <a:srgbClr val="0070C0"/>
                </a:solidFill>
              </a:rPr>
              <a:t>2</a:t>
            </a:r>
            <a:r>
              <a:rPr lang="en-GB" altLang="en-US" baseline="30000">
                <a:solidFill>
                  <a:srgbClr val="0070C0"/>
                </a:solidFill>
              </a:rPr>
              <a:t>nd</a:t>
            </a:r>
            <a:r>
              <a:rPr lang="en-GB" altLang="en-US">
                <a:solidFill>
                  <a:srgbClr val="0070C0"/>
                </a:solidFill>
              </a:rPr>
              <a:t> plenary - </a:t>
            </a:r>
            <a:r>
              <a:rPr lang="en-US">
                <a:solidFill>
                  <a:srgbClr val="0070C0"/>
                </a:solidFill>
              </a:rPr>
              <a:t>25 June 2025</a:t>
            </a:r>
            <a:br>
              <a:rPr lang="en-US">
                <a:solidFill>
                  <a:srgbClr val="0070C0"/>
                </a:solidFill>
              </a:rPr>
            </a:b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BBD41F-4909-53B2-ED10-D2109F56DDE3}"/>
              </a:ext>
            </a:extLst>
          </p:cNvPr>
          <p:cNvSpPr/>
          <p:nvPr/>
        </p:nvSpPr>
        <p:spPr>
          <a:xfrm>
            <a:off x="435134" y="2241487"/>
            <a:ext cx="11321731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rgbClr val="0070C0"/>
                </a:solidFill>
              </a:rPr>
              <a:t>Digitalisation</a:t>
            </a:r>
            <a:r>
              <a:rPr lang="en-US" sz="2400" dirty="0">
                <a:solidFill>
                  <a:srgbClr val="0070C0"/>
                </a:solidFill>
              </a:rPr>
              <a:t> of national justice systems</a:t>
            </a:r>
          </a:p>
          <a:p>
            <a:pPr marL="914400" lvl="1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Non-legislative initiatives that could support MS in </a:t>
            </a:r>
            <a:r>
              <a:rPr lang="en-US" dirty="0" err="1"/>
              <a:t>digitalising</a:t>
            </a:r>
            <a:r>
              <a:rPr lang="en-US" dirty="0"/>
              <a:t> their justice systems, including mapping the state of play, exchanging best practices, sharing AI and other IT tools in a common Toolbox, EU funding to support </a:t>
            </a:r>
            <a:r>
              <a:rPr lang="en-US" dirty="0" err="1"/>
              <a:t>digitalisation</a:t>
            </a:r>
            <a:r>
              <a:rPr lang="en-US" dirty="0"/>
              <a:t> of justice projects and improving access to judicial data. All proposed measures have been supported by the participants</a:t>
            </a:r>
            <a:r>
              <a:rPr lang="en-US" sz="2000" dirty="0"/>
              <a:t>.</a:t>
            </a: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rgbClr val="0070C0"/>
                </a:solidFill>
              </a:rPr>
              <a:t>Digitalisation</a:t>
            </a:r>
            <a:r>
              <a:rPr lang="en-US" sz="2400" dirty="0">
                <a:solidFill>
                  <a:srgbClr val="0070C0"/>
                </a:solidFill>
              </a:rPr>
              <a:t> of cross-border judicial cooperation</a:t>
            </a:r>
          </a:p>
          <a:p>
            <a:pPr marL="914400" lvl="1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The main takeaway of the meeting was the support for facilitating interoperability of VC and adoption of voluntary common requirements on VC. </a:t>
            </a:r>
          </a:p>
          <a:p>
            <a:pPr marL="914400" lvl="1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00897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EB742-2D16-1E4F-79A9-387DD6118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58801"/>
            <a:ext cx="9144000" cy="914399"/>
          </a:xfrm>
        </p:spPr>
        <p:txBody>
          <a:bodyPr>
            <a:normAutofit fontScale="90000"/>
          </a:bodyPr>
          <a:lstStyle/>
          <a:p>
            <a:r>
              <a:rPr lang="en-IE" altLang="en-US">
                <a:solidFill>
                  <a:srgbClr val="0070C0"/>
                </a:solidFill>
              </a:rPr>
              <a:t>Videoconferencing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33A82F-520E-7263-EA5B-9B238CB2B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680" y="1666240"/>
            <a:ext cx="10525760" cy="5069840"/>
          </a:xfrm>
        </p:spPr>
        <p:txBody>
          <a:bodyPr>
            <a:normAutofit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Outcome of the HLF</a:t>
            </a:r>
          </a:p>
          <a:p>
            <a:pPr marL="914400" marR="0" lvl="1" indent="-45720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Commission will analyse the feasibility and the costs/benefits of different options to help to  overcome interoperability issues and will define voluntary common requirements for cross-border videoconferencing in justice.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Videoconferencing Guide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designed as a hands-on guide helping practitioners by giving them the concrete steps in organising videoconferencing.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Could be a step-by-step check list for organising videoconferencing.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be updated to reflect the changes since 2013. </a:t>
            </a:r>
          </a:p>
          <a:p>
            <a:pPr marL="457200" marR="0" lvl="0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 for updating the Guide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Agreement on the approach and on the revision process.</a:t>
            </a: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Involve practitioners (“Guide by practitioners for practitioners”).</a:t>
            </a: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3166C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Identify the needs of practitioners.</a:t>
            </a:r>
          </a:p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2288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147782"/>
            <a:ext cx="10515600" cy="1265217"/>
          </a:xfrm>
        </p:spPr>
        <p:txBody>
          <a:bodyPr anchor="ctr"/>
          <a:lstStyle/>
          <a:p>
            <a:r>
              <a:rPr lang="fr-BE">
                <a:solidFill>
                  <a:srgbClr val="0070C0"/>
                </a:solidFill>
              </a:rPr>
              <a:t>Digital </a:t>
            </a:r>
            <a:r>
              <a:rPr lang="fr-BE" err="1">
                <a:solidFill>
                  <a:srgbClr val="0070C0"/>
                </a:solidFill>
              </a:rPr>
              <a:t>Strategy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5797" y="1412999"/>
            <a:ext cx="11702143" cy="5541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IE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</a:t>
            </a:r>
            <a:r>
              <a:rPr lang="en-IE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Digital Strategy</a:t>
            </a:r>
            <a:r>
              <a:rPr lang="en-IE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to be adopted in the fourth quarter of 2025, will cover the following main issues:</a:t>
            </a:r>
            <a:endParaRPr lang="en-IE" sz="16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Mapping of data on digitalisation at national level and exchange of best practices</a:t>
            </a:r>
            <a:endParaRPr lang="en-GB" sz="16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Building an </a:t>
            </a:r>
            <a:r>
              <a:rPr lang="en-GB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IT toolbox of digital tools</a:t>
            </a:r>
            <a:r>
              <a:rPr lang="en-GB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including AI tools, for MS’ judicial authorities - comprising simpler IT tools for </a:t>
            </a:r>
            <a:r>
              <a:rPr lang="en-GB" sz="16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automatisation</a:t>
            </a:r>
            <a:r>
              <a:rPr lang="en-GB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of justice processes (e.g. case management, anonymisation of court decisions) and more complex tools involving AI (such as large text analysis, speech to text, drafting assistance).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European Legal Data Space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: access to EU and national law and case-law and promoting the use of judicial data for the training and development of justice related AI tools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Smart use of </a:t>
            </a:r>
            <a:r>
              <a:rPr lang="en-US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EU funding 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for </a:t>
            </a:r>
            <a:r>
              <a:rPr lang="en-US" sz="16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digitalisation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 of justice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Judicial training 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with a strong focus on building the digital capacity and AI literacy of justice professionals.</a:t>
            </a:r>
          </a:p>
          <a:p>
            <a:pPr lvl="1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sz="1600" dirty="0"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…. And last but not least:</a:t>
            </a:r>
            <a:endParaRPr lang="en-US" sz="16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Digital court proceedings – promoting the use of </a:t>
            </a:r>
            <a:r>
              <a:rPr lang="en-US" sz="16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videoconferencing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 for hearings. This could be done through non-legislative initiatives, which could cover for instance common technical standards for procurement of videoconferencing technology, or a platform to ensure interoperability between VC systems in cross-border proceedings – possibly a “hub” hosted </a:t>
            </a:r>
            <a:r>
              <a:rPr lang="en-US" sz="16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e.g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; on the </a:t>
            </a:r>
            <a:r>
              <a:rPr lang="en-US" sz="16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e-Justice</a:t>
            </a:r>
            <a:r>
              <a:rPr lang="en-US" sz="16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Times New Roman" panose="02020603050405020304" pitchFamily="18" charset="0"/>
              </a:rPr>
              <a:t> Portal.</a:t>
            </a:r>
          </a:p>
          <a:p>
            <a:pPr marL="742950" lvl="1" indent="-285750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IE" sz="16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17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/>
              <a:t>Thank you!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/>
              <a:t>© European Union 2022</a:t>
            </a:r>
          </a:p>
          <a:p>
            <a:r>
              <a:rPr lang="en-US" sz="1050"/>
              <a:t>Unless otherwise noted the reuse of this presentation is </a:t>
            </a:r>
            <a:r>
              <a:rPr lang="en-US" sz="1050" err="1"/>
              <a:t>authorised</a:t>
            </a:r>
            <a:r>
              <a:rPr lang="en-US" sz="1050"/>
              <a:t> under the </a:t>
            </a:r>
            <a:r>
              <a:rPr lang="en-US" sz="1050">
                <a:hlinkClick r:id="rId3"/>
              </a:rPr>
              <a:t>CC BY 4.0 </a:t>
            </a:r>
            <a:r>
              <a:rPr lang="en-US" sz="105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1337186" y="1661653"/>
            <a:ext cx="10332300" cy="40025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004494"/>
                </a:solidFill>
              </a:rPr>
              <a:t>Videoconferencing </a:t>
            </a:r>
            <a:r>
              <a:rPr lang="et-EE" sz="3200" err="1">
                <a:solidFill>
                  <a:srgbClr val="004494"/>
                </a:solidFill>
              </a:rPr>
              <a:t>under</a:t>
            </a:r>
            <a:r>
              <a:rPr lang="en-US" sz="3200">
                <a:solidFill>
                  <a:srgbClr val="004494"/>
                </a:solidFill>
              </a:rPr>
              <a:t> the Taking of Evidence</a:t>
            </a:r>
            <a:r>
              <a:rPr lang="et-EE" sz="3200">
                <a:solidFill>
                  <a:srgbClr val="004494"/>
                </a:solidFill>
              </a:rPr>
              <a:t> </a:t>
            </a:r>
            <a:r>
              <a:rPr lang="en-US" sz="3200">
                <a:solidFill>
                  <a:srgbClr val="004494"/>
                </a:solidFill>
              </a:rPr>
              <a:t>Regulation</a:t>
            </a:r>
            <a:endParaRPr lang="en-US" sz="2800">
              <a:solidFill>
                <a:srgbClr val="004494"/>
              </a:solidFill>
            </a:endParaRPr>
          </a:p>
          <a:p>
            <a:r>
              <a:rPr lang="en-US" sz="2800">
                <a:solidFill>
                  <a:srgbClr val="004494"/>
                </a:solidFill>
              </a:rPr>
              <a:t>Regulation (EU) 2020/1783</a:t>
            </a:r>
          </a:p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731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1353801" cy="3881904"/>
          </a:xfrm>
        </p:spPr>
        <p:txBody>
          <a:bodyPr/>
          <a:lstStyle/>
          <a:p>
            <a:pPr marL="342900" lvl="0" indent="-34290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  <a:defRPr/>
            </a:pPr>
            <a:r>
              <a:rPr lang="en-US" sz="3200" u="sng"/>
              <a:t>civil or commercial matters </a:t>
            </a:r>
            <a:r>
              <a:rPr lang="en-US" sz="3200"/>
              <a:t>in which </a:t>
            </a:r>
            <a:r>
              <a:rPr lang="en-US" sz="3200" u="sng"/>
              <a:t>the court of a Member State</a:t>
            </a:r>
            <a:r>
              <a:rPr lang="en-US" sz="3200"/>
              <a:t>, in accordance with the law of that Member State, requests:</a:t>
            </a:r>
          </a:p>
          <a:p>
            <a:pPr marL="457200" lvl="1" indent="0" eaLnBrk="0" fontAlgn="base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None/>
              <a:defRPr/>
            </a:pPr>
            <a:r>
              <a:rPr lang="et-EE" altLang="et-EE" sz="2200"/>
              <a:t>	(a) </a:t>
            </a:r>
            <a:r>
              <a:rPr lang="et-EE" altLang="et-EE" sz="2200" err="1"/>
              <a:t>the</a:t>
            </a:r>
            <a:r>
              <a:rPr lang="et-EE" altLang="et-EE" sz="2200"/>
              <a:t> </a:t>
            </a:r>
            <a:r>
              <a:rPr lang="et-EE" altLang="et-EE" sz="2200" err="1"/>
              <a:t>competent</a:t>
            </a:r>
            <a:r>
              <a:rPr lang="et-EE" altLang="et-EE" sz="2200"/>
              <a:t> </a:t>
            </a:r>
            <a:r>
              <a:rPr lang="et-EE" altLang="et-EE" sz="2200" err="1"/>
              <a:t>court</a:t>
            </a:r>
            <a:r>
              <a:rPr lang="et-EE" altLang="et-EE" sz="2200"/>
              <a:t> of </a:t>
            </a:r>
            <a:r>
              <a:rPr lang="et-EE" altLang="et-EE" sz="2200" err="1"/>
              <a:t>another</a:t>
            </a:r>
            <a:r>
              <a:rPr lang="et-EE" altLang="et-EE" sz="2200"/>
              <a:t> </a:t>
            </a:r>
            <a:r>
              <a:rPr lang="et-EE" altLang="et-EE" sz="2200" err="1"/>
              <a:t>Member</a:t>
            </a:r>
            <a:r>
              <a:rPr lang="et-EE" altLang="et-EE" sz="2200"/>
              <a:t> </a:t>
            </a:r>
            <a:r>
              <a:rPr lang="et-EE" altLang="et-EE" sz="2200" err="1"/>
              <a:t>State</a:t>
            </a:r>
            <a:r>
              <a:rPr lang="et-EE" altLang="et-EE" sz="2200"/>
              <a:t> </a:t>
            </a:r>
            <a:r>
              <a:rPr lang="et-EE" altLang="et-EE" sz="2200" err="1"/>
              <a:t>to</a:t>
            </a:r>
            <a:r>
              <a:rPr lang="et-EE" altLang="et-EE" sz="2200"/>
              <a:t> take </a:t>
            </a:r>
            <a:r>
              <a:rPr lang="et-EE" altLang="et-EE" sz="2200" err="1"/>
              <a:t>evidence</a:t>
            </a:r>
            <a:r>
              <a:rPr lang="et-EE" altLang="et-EE" sz="2200"/>
              <a:t>; </a:t>
            </a:r>
            <a:r>
              <a:rPr lang="et-EE" altLang="et-EE" sz="2200" err="1"/>
              <a:t>or</a:t>
            </a:r>
            <a:endParaRPr lang="et-EE" altLang="et-EE" sz="2200"/>
          </a:p>
          <a:p>
            <a:pPr marL="457200" lvl="1" indent="0" eaLnBrk="0" fontAlgn="base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None/>
              <a:defRPr/>
            </a:pPr>
            <a:r>
              <a:rPr lang="et-EE" altLang="et-EE" sz="2200"/>
              <a:t>	(</a:t>
            </a:r>
            <a:r>
              <a:rPr lang="et-EE" altLang="et-EE" sz="2200" err="1"/>
              <a:t>b</a:t>
            </a:r>
            <a:r>
              <a:rPr lang="et-EE" altLang="et-EE" sz="2200"/>
              <a:t>) </a:t>
            </a:r>
            <a:r>
              <a:rPr lang="et-EE" altLang="et-EE" sz="2200" err="1"/>
              <a:t>to</a:t>
            </a:r>
            <a:r>
              <a:rPr lang="et-EE" altLang="et-EE" sz="2200"/>
              <a:t> take </a:t>
            </a:r>
            <a:r>
              <a:rPr lang="et-EE" altLang="et-EE" sz="2200" err="1"/>
              <a:t>evidence</a:t>
            </a:r>
            <a:r>
              <a:rPr lang="et-EE" altLang="et-EE" sz="2200"/>
              <a:t> </a:t>
            </a:r>
            <a:r>
              <a:rPr lang="et-EE" altLang="et-EE" sz="2200" err="1"/>
              <a:t>directly</a:t>
            </a:r>
            <a:r>
              <a:rPr lang="et-EE" altLang="et-EE" sz="2200"/>
              <a:t> in </a:t>
            </a:r>
            <a:r>
              <a:rPr lang="et-EE" altLang="et-EE" sz="2200" err="1"/>
              <a:t>another</a:t>
            </a:r>
            <a:r>
              <a:rPr lang="et-EE" altLang="et-EE" sz="2200"/>
              <a:t> </a:t>
            </a:r>
            <a:r>
              <a:rPr lang="et-EE" altLang="et-EE" sz="2200" err="1"/>
              <a:t>Member</a:t>
            </a:r>
            <a:r>
              <a:rPr lang="et-EE" altLang="et-EE" sz="2200"/>
              <a:t> </a:t>
            </a:r>
            <a:r>
              <a:rPr lang="et-EE" altLang="et-EE" sz="2200" err="1"/>
              <a:t>State</a:t>
            </a:r>
            <a:r>
              <a:rPr lang="et-EE" altLang="et-EE" sz="2200"/>
              <a:t>.</a:t>
            </a:r>
          </a:p>
          <a:p>
            <a:pPr eaLnBrk="0" fontAlgn="base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24B9C"/>
              </a:buClr>
              <a:defRPr/>
            </a:pPr>
            <a:r>
              <a:rPr lang="et-EE" sz="3200" err="1"/>
              <a:t>Does</a:t>
            </a:r>
            <a:r>
              <a:rPr lang="et-EE" sz="3200"/>
              <a:t> </a:t>
            </a:r>
            <a:r>
              <a:rPr lang="et-EE" sz="3200" err="1"/>
              <a:t>not</a:t>
            </a:r>
            <a:r>
              <a:rPr lang="et-EE" sz="3200"/>
              <a:t> </a:t>
            </a:r>
            <a:r>
              <a:rPr lang="et-EE" sz="3200" err="1"/>
              <a:t>apply</a:t>
            </a:r>
            <a:r>
              <a:rPr lang="et-EE" sz="3200"/>
              <a:t> </a:t>
            </a:r>
            <a:r>
              <a:rPr lang="et-EE" sz="3200" err="1"/>
              <a:t>to</a:t>
            </a:r>
            <a:r>
              <a:rPr lang="et-EE" sz="3200"/>
              <a:t>:</a:t>
            </a:r>
            <a:r>
              <a:rPr lang="en-US" sz="3200"/>
              <a:t> where no judicial proceedings (commenced or contemplated)</a:t>
            </a:r>
            <a:endParaRPr lang="et-EE" sz="3200"/>
          </a:p>
          <a:p>
            <a:pPr>
              <a:spcAft>
                <a:spcPts val="600"/>
              </a:spcAft>
            </a:pPr>
            <a:r>
              <a:rPr lang="et-EE" sz="3200" err="1"/>
              <a:t>Territory</a:t>
            </a:r>
            <a:r>
              <a:rPr lang="et-EE" sz="3200"/>
              <a:t> – </a:t>
            </a:r>
            <a:r>
              <a:rPr lang="et-EE" sz="3200" err="1"/>
              <a:t>does</a:t>
            </a:r>
            <a:r>
              <a:rPr lang="et-EE" sz="3200"/>
              <a:t> </a:t>
            </a:r>
            <a:r>
              <a:rPr lang="et-EE" sz="3200" err="1"/>
              <a:t>not</a:t>
            </a:r>
            <a:r>
              <a:rPr lang="et-EE" sz="3200"/>
              <a:t> </a:t>
            </a:r>
            <a:r>
              <a:rPr lang="et-EE" sz="3200" err="1"/>
              <a:t>apply</a:t>
            </a:r>
            <a:r>
              <a:rPr lang="et-EE" sz="3200"/>
              <a:t> </a:t>
            </a:r>
            <a:r>
              <a:rPr lang="et-EE" sz="3200" err="1"/>
              <a:t>to</a:t>
            </a:r>
            <a:r>
              <a:rPr lang="et-EE" sz="3200"/>
              <a:t> </a:t>
            </a:r>
            <a:r>
              <a:rPr lang="et-EE" sz="3200" err="1"/>
              <a:t>Denmark</a:t>
            </a:r>
            <a:endParaRPr lang="et-EE" sz="3200"/>
          </a:p>
          <a:p>
            <a:pPr>
              <a:spcAft>
                <a:spcPts val="600"/>
              </a:spcAft>
            </a:pPr>
            <a:r>
              <a:rPr lang="et-EE" sz="3200" err="1"/>
              <a:t>Applicable</a:t>
            </a:r>
            <a:r>
              <a:rPr lang="et-EE" sz="3200"/>
              <a:t> </a:t>
            </a:r>
            <a:r>
              <a:rPr lang="et-EE" sz="3200" err="1"/>
              <a:t>from</a:t>
            </a:r>
            <a:r>
              <a:rPr lang="et-EE" sz="3200"/>
              <a:t> 1 </a:t>
            </a:r>
            <a:r>
              <a:rPr lang="et-EE" sz="3200" err="1"/>
              <a:t>July</a:t>
            </a:r>
            <a:r>
              <a:rPr lang="et-EE" sz="3200"/>
              <a:t> 2022 / 1 </a:t>
            </a:r>
            <a:r>
              <a:rPr lang="et-EE" sz="3200" err="1"/>
              <a:t>May</a:t>
            </a:r>
            <a:r>
              <a:rPr lang="et-EE" sz="3200"/>
              <a:t> 2025 (JUDEX)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  <a:defRPr/>
            </a:pPr>
            <a:endParaRPr lang="en-US"/>
          </a:p>
          <a:p>
            <a:pPr marL="800100" lvl="1" indent="-342900" eaLnBrk="0" fontAlgn="base" hangingPunc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FontTx/>
              <a:buChar char="•"/>
              <a:defRPr/>
            </a:pPr>
            <a:endParaRPr lang="et-EE" altLang="et-EE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err="1"/>
              <a:t>Scope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6686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FC9AD-AB95-10E0-C5DA-29A5E9A0F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5B9C38-4A99-B527-C675-62293357F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47782"/>
            <a:ext cx="10958042" cy="1138093"/>
          </a:xfrm>
        </p:spPr>
        <p:txBody>
          <a:bodyPr anchor="ctr">
            <a:normAutofit/>
          </a:bodyPr>
          <a:lstStyle/>
          <a:p>
            <a:r>
              <a:rPr lang="et-EE" altLang="en-US" err="1">
                <a:solidFill>
                  <a:srgbClr val="0070C0"/>
                </a:solidFill>
              </a:rPr>
              <a:t>Taking</a:t>
            </a:r>
            <a:r>
              <a:rPr lang="et-EE" altLang="en-US">
                <a:solidFill>
                  <a:srgbClr val="0070C0"/>
                </a:solidFill>
              </a:rPr>
              <a:t> </a:t>
            </a:r>
            <a:r>
              <a:rPr lang="et-EE" altLang="en-US" err="1">
                <a:solidFill>
                  <a:srgbClr val="0070C0"/>
                </a:solidFill>
              </a:rPr>
              <a:t>evidence</a:t>
            </a:r>
            <a:r>
              <a:rPr lang="et-EE" altLang="en-US">
                <a:solidFill>
                  <a:srgbClr val="0070C0"/>
                </a:solidFill>
              </a:rPr>
              <a:t> by VTC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85CD46-6A61-0F93-97E7-C492F371B4B9}"/>
              </a:ext>
            </a:extLst>
          </p:cNvPr>
          <p:cNvSpPr/>
          <p:nvPr/>
        </p:nvSpPr>
        <p:spPr>
          <a:xfrm>
            <a:off x="0" y="1586034"/>
            <a:ext cx="121920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 err="1"/>
              <a:t>Was</a:t>
            </a:r>
            <a:r>
              <a:rPr lang="et-EE" sz="2800"/>
              <a:t> </a:t>
            </a:r>
            <a:r>
              <a:rPr lang="et-EE" sz="2800" err="1"/>
              <a:t>possible</a:t>
            </a:r>
            <a:r>
              <a:rPr lang="et-EE" sz="2800"/>
              <a:t> </a:t>
            </a:r>
            <a:r>
              <a:rPr lang="et-EE" sz="2800" err="1"/>
              <a:t>already</a:t>
            </a:r>
            <a:r>
              <a:rPr lang="et-EE" sz="2800"/>
              <a:t> </a:t>
            </a:r>
            <a:r>
              <a:rPr lang="et-EE" sz="2800" err="1"/>
              <a:t>under</a:t>
            </a:r>
            <a:r>
              <a:rPr lang="et-EE" sz="2800"/>
              <a:t> </a:t>
            </a:r>
            <a:r>
              <a:rPr lang="et-EE" sz="2800" err="1"/>
              <a:t>the</a:t>
            </a:r>
            <a:r>
              <a:rPr lang="et-EE" sz="2800"/>
              <a:t> </a:t>
            </a:r>
            <a:r>
              <a:rPr lang="et-EE" sz="2800" err="1"/>
              <a:t>old</a:t>
            </a:r>
            <a:r>
              <a:rPr lang="et-EE" sz="2800"/>
              <a:t> ToE </a:t>
            </a:r>
            <a:r>
              <a:rPr lang="et-EE" sz="2800" err="1"/>
              <a:t>Regulation</a:t>
            </a:r>
            <a:r>
              <a:rPr lang="et-EE" sz="2800"/>
              <a:t> (1206/2001)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 err="1"/>
              <a:t>Possible</a:t>
            </a:r>
            <a:r>
              <a:rPr lang="et-EE" sz="2800"/>
              <a:t> </a:t>
            </a:r>
            <a:r>
              <a:rPr lang="et-EE" sz="2800" err="1"/>
              <a:t>under</a:t>
            </a:r>
            <a:r>
              <a:rPr lang="et-EE" sz="2800"/>
              <a:t> </a:t>
            </a:r>
            <a:r>
              <a:rPr lang="et-EE" sz="2800" err="1"/>
              <a:t>both</a:t>
            </a:r>
            <a:r>
              <a:rPr lang="et-EE" sz="2800"/>
              <a:t> </a:t>
            </a:r>
            <a:r>
              <a:rPr lang="et-EE" sz="2800" err="1"/>
              <a:t>direct</a:t>
            </a:r>
            <a:r>
              <a:rPr lang="et-EE" sz="2800"/>
              <a:t> and </a:t>
            </a:r>
            <a:r>
              <a:rPr lang="et-EE" sz="2800" err="1"/>
              <a:t>indirect</a:t>
            </a:r>
            <a:r>
              <a:rPr lang="et-EE" sz="2800"/>
              <a:t> </a:t>
            </a:r>
            <a:r>
              <a:rPr lang="et-EE" sz="2800" err="1"/>
              <a:t>taking</a:t>
            </a:r>
            <a:r>
              <a:rPr lang="et-EE" sz="2800"/>
              <a:t> of </a:t>
            </a:r>
            <a:r>
              <a:rPr lang="et-EE" sz="2800" err="1"/>
              <a:t>evidence</a:t>
            </a:r>
            <a:endParaRPr lang="et-EE" sz="280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/>
              <a:t>2020 </a:t>
            </a:r>
            <a:r>
              <a:rPr lang="et-EE" sz="2800" err="1"/>
              <a:t>Regulation</a:t>
            </a:r>
            <a:r>
              <a:rPr lang="et-EE" sz="2800"/>
              <a:t> </a:t>
            </a:r>
            <a:r>
              <a:rPr lang="et-EE" sz="2800" err="1"/>
              <a:t>added</a:t>
            </a:r>
            <a:r>
              <a:rPr lang="et-EE" sz="2800"/>
              <a:t> </a:t>
            </a:r>
            <a:r>
              <a:rPr lang="et-EE" sz="2800" err="1"/>
              <a:t>dedicated</a:t>
            </a:r>
            <a:r>
              <a:rPr lang="et-EE" sz="2800"/>
              <a:t> </a:t>
            </a:r>
            <a:r>
              <a:rPr lang="et-EE" sz="2800" err="1"/>
              <a:t>Article</a:t>
            </a:r>
            <a:r>
              <a:rPr lang="et-EE" sz="2800"/>
              <a:t> 20 </a:t>
            </a:r>
            <a:r>
              <a:rPr lang="et-EE" sz="2800" err="1"/>
              <a:t>for</a:t>
            </a:r>
            <a:r>
              <a:rPr lang="et-EE" sz="2800"/>
              <a:t> </a:t>
            </a:r>
            <a:r>
              <a:rPr lang="et-EE" sz="2800" err="1"/>
              <a:t>direct</a:t>
            </a:r>
            <a:r>
              <a:rPr lang="et-EE" sz="2800"/>
              <a:t> </a:t>
            </a:r>
            <a:r>
              <a:rPr lang="et-EE" sz="2800" err="1"/>
              <a:t>taking</a:t>
            </a:r>
            <a:r>
              <a:rPr lang="et-EE" sz="2800"/>
              <a:t> of </a:t>
            </a:r>
            <a:r>
              <a:rPr lang="et-EE" sz="2800" err="1"/>
              <a:t>evidence</a:t>
            </a:r>
            <a:r>
              <a:rPr lang="et-EE" sz="2800"/>
              <a:t> and a </a:t>
            </a:r>
            <a:r>
              <a:rPr lang="et-EE" sz="2800" err="1"/>
              <a:t>dedicated</a:t>
            </a:r>
            <a:r>
              <a:rPr lang="et-EE" sz="2800"/>
              <a:t> </a:t>
            </a:r>
            <a:r>
              <a:rPr lang="et-EE" sz="2800" err="1"/>
              <a:t>form</a:t>
            </a:r>
            <a:r>
              <a:rPr lang="et-EE" sz="2800"/>
              <a:t> </a:t>
            </a:r>
            <a:r>
              <a:rPr lang="et-EE" sz="2800" err="1"/>
              <a:t>for</a:t>
            </a:r>
            <a:r>
              <a:rPr lang="et-EE" sz="2800"/>
              <a:t> </a:t>
            </a:r>
            <a:r>
              <a:rPr lang="et-EE" sz="2800" err="1"/>
              <a:t>exchange</a:t>
            </a:r>
            <a:r>
              <a:rPr lang="et-EE" sz="2800"/>
              <a:t> of </a:t>
            </a:r>
            <a:r>
              <a:rPr lang="et-EE" sz="2800" err="1"/>
              <a:t>practical</a:t>
            </a:r>
            <a:r>
              <a:rPr lang="et-EE" sz="2800"/>
              <a:t> info (</a:t>
            </a:r>
            <a:r>
              <a:rPr lang="et-EE" sz="2800" err="1"/>
              <a:t>Form</a:t>
            </a:r>
            <a:r>
              <a:rPr lang="et-EE" sz="2800"/>
              <a:t> N)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t-EE" sz="2800"/>
              <a:t>Art 20 </a:t>
            </a:r>
            <a:r>
              <a:rPr lang="et-EE" sz="2800" err="1"/>
              <a:t>obliges</a:t>
            </a:r>
            <a:r>
              <a:rPr lang="et-EE" sz="2800"/>
              <a:t> </a:t>
            </a:r>
            <a:r>
              <a:rPr lang="et-EE" sz="2800" err="1"/>
              <a:t>to</a:t>
            </a:r>
            <a:r>
              <a:rPr lang="et-EE" sz="2800"/>
              <a:t> </a:t>
            </a:r>
            <a:r>
              <a:rPr lang="et-EE" sz="2800" err="1"/>
              <a:t>use</a:t>
            </a:r>
            <a:r>
              <a:rPr lang="et-EE" sz="2800"/>
              <a:t> VTC </a:t>
            </a:r>
            <a:r>
              <a:rPr lang="et-EE" sz="2800" err="1"/>
              <a:t>where</a:t>
            </a:r>
            <a:r>
              <a:rPr lang="et-EE" sz="2800"/>
              <a:t> a </a:t>
            </a:r>
            <a:r>
              <a:rPr lang="et-EE" sz="2800" err="1"/>
              <a:t>person</a:t>
            </a:r>
            <a:r>
              <a:rPr lang="et-EE" sz="2800"/>
              <a:t> (</a:t>
            </a:r>
            <a:r>
              <a:rPr lang="et-EE" sz="2800" err="1"/>
              <a:t>witness</a:t>
            </a:r>
            <a:r>
              <a:rPr lang="et-EE" sz="2800"/>
              <a:t>, </a:t>
            </a:r>
            <a:r>
              <a:rPr lang="et-EE" sz="2800" err="1"/>
              <a:t>party</a:t>
            </a:r>
            <a:r>
              <a:rPr lang="et-EE" sz="2800"/>
              <a:t>, </a:t>
            </a:r>
            <a:r>
              <a:rPr lang="et-EE" sz="2800" err="1"/>
              <a:t>child</a:t>
            </a:r>
            <a:r>
              <a:rPr lang="et-EE" sz="2800"/>
              <a:t>, </a:t>
            </a:r>
            <a:r>
              <a:rPr lang="et-EE" sz="2800" err="1"/>
              <a:t>expert</a:t>
            </a:r>
            <a:r>
              <a:rPr lang="et-EE" sz="2800"/>
              <a:t> etc) </a:t>
            </a:r>
            <a:r>
              <a:rPr lang="et-EE" sz="2800" err="1"/>
              <a:t>is</a:t>
            </a:r>
            <a:r>
              <a:rPr lang="et-EE" sz="2800"/>
              <a:t> </a:t>
            </a:r>
            <a:r>
              <a:rPr lang="et-EE" sz="2800" err="1"/>
              <a:t>to</a:t>
            </a:r>
            <a:r>
              <a:rPr lang="et-EE" sz="2800"/>
              <a:t> </a:t>
            </a:r>
            <a:r>
              <a:rPr lang="et-EE" sz="2800" err="1"/>
              <a:t>be</a:t>
            </a:r>
            <a:r>
              <a:rPr lang="et-EE" sz="2800"/>
              <a:t> </a:t>
            </a:r>
            <a:r>
              <a:rPr lang="et-EE" sz="2800" err="1"/>
              <a:t>examined</a:t>
            </a:r>
            <a:r>
              <a:rPr lang="et-EE" sz="2800"/>
              <a:t> </a:t>
            </a:r>
            <a:r>
              <a:rPr lang="et-EE" sz="2800" err="1"/>
              <a:t>directly</a:t>
            </a:r>
            <a:r>
              <a:rPr lang="et-EE" sz="2800"/>
              <a:t> </a:t>
            </a:r>
            <a:r>
              <a:rPr lang="et-EE" sz="2800" err="1"/>
              <a:t>provided</a:t>
            </a:r>
            <a:r>
              <a:rPr lang="et-EE" sz="2800"/>
              <a:t> </a:t>
            </a:r>
            <a:r>
              <a:rPr lang="et-EE" sz="2800" err="1"/>
              <a:t>that</a:t>
            </a:r>
            <a:r>
              <a:rPr lang="et-EE" sz="2800"/>
              <a:t>:</a:t>
            </a:r>
          </a:p>
          <a:p>
            <a:pPr marL="1092200" lvl="2" indent="-557213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/>
              <a:t>such technology is available to the </a:t>
            </a:r>
            <a:r>
              <a:rPr lang="et-EE" sz="2400"/>
              <a:t>c</a:t>
            </a:r>
            <a:r>
              <a:rPr lang="en-US" sz="2400" err="1"/>
              <a:t>ourt</a:t>
            </a:r>
            <a:r>
              <a:rPr lang="et-EE" sz="2400"/>
              <a:t>;</a:t>
            </a:r>
            <a:r>
              <a:rPr lang="en-US" sz="2400"/>
              <a:t> and </a:t>
            </a:r>
            <a:endParaRPr lang="et-EE" sz="2400"/>
          </a:p>
          <a:p>
            <a:pPr marL="1092200" lvl="2" indent="-557213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Courier New" panose="02070309020205020404" pitchFamily="49" charset="0"/>
              <a:buChar char="o"/>
              <a:defRPr/>
            </a:pPr>
            <a:r>
              <a:rPr lang="en-US" sz="2400"/>
              <a:t>the court considers the use of such technology to be appropriate in the specific circumstances of the case.</a:t>
            </a:r>
            <a:endParaRPr lang="et-EE" sz="2400"/>
          </a:p>
        </p:txBody>
      </p:sp>
    </p:spTree>
    <p:extLst>
      <p:ext uri="{BB962C8B-B14F-4D97-AF65-F5344CB8AC3E}">
        <p14:creationId xmlns:p14="http://schemas.microsoft.com/office/powerpoint/2010/main" val="1639922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217" y="3078414"/>
            <a:ext cx="4511699" cy="8309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400" err="1"/>
              <a:t>Indirect</a:t>
            </a:r>
            <a:r>
              <a:rPr lang="de-DE" sz="2400"/>
              <a:t>, </a:t>
            </a:r>
            <a:r>
              <a:rPr lang="de-DE" sz="2400" err="1"/>
              <a:t>by</a:t>
            </a:r>
            <a:r>
              <a:rPr lang="de-DE" sz="2400"/>
              <a:t> </a:t>
            </a:r>
            <a:r>
              <a:rPr lang="de-DE" sz="2400" err="1"/>
              <a:t>the</a:t>
            </a:r>
            <a:r>
              <a:rPr lang="de-DE" sz="2400"/>
              <a:t> </a:t>
            </a:r>
            <a:r>
              <a:rPr lang="de-DE" sz="2400" err="1"/>
              <a:t>requested</a:t>
            </a:r>
            <a:r>
              <a:rPr lang="de-DE" sz="2400"/>
              <a:t> </a:t>
            </a:r>
            <a:r>
              <a:rPr lang="de-DE" sz="2400" err="1"/>
              <a:t>court</a:t>
            </a:r>
            <a:r>
              <a:rPr lang="de-DE" sz="2400"/>
              <a:t>, Art. 12 – 18 </a:t>
            </a:r>
            <a:endParaRPr 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7360045" y="3007873"/>
            <a:ext cx="3875977" cy="83099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400" err="1"/>
              <a:t>Direct</a:t>
            </a:r>
            <a:r>
              <a:rPr lang="de-DE" sz="2400"/>
              <a:t> </a:t>
            </a:r>
            <a:r>
              <a:rPr lang="de-DE" sz="2400" err="1"/>
              <a:t>taking</a:t>
            </a:r>
            <a:r>
              <a:rPr lang="de-DE" sz="2400"/>
              <a:t> of </a:t>
            </a:r>
            <a:r>
              <a:rPr lang="de-DE" sz="2400" err="1"/>
              <a:t>evidence</a:t>
            </a:r>
            <a:r>
              <a:rPr lang="de-DE" sz="2400"/>
              <a:t>, Art</a:t>
            </a:r>
            <a:r>
              <a:rPr lang="et-EE" sz="2400"/>
              <a:t>.</a:t>
            </a:r>
            <a:r>
              <a:rPr lang="de-DE" sz="2400"/>
              <a:t> 19-21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7384" y="4220489"/>
            <a:ext cx="10380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/>
          </a:p>
        </p:txBody>
      </p:sp>
      <p:sp>
        <p:nvSpPr>
          <p:cNvPr id="7" name="TextBox 6"/>
          <p:cNvSpPr txBox="1"/>
          <p:nvPr/>
        </p:nvSpPr>
        <p:spPr>
          <a:xfrm>
            <a:off x="5225065" y="4608763"/>
            <a:ext cx="1591372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err="1"/>
              <a:t>by</a:t>
            </a:r>
            <a:r>
              <a:rPr lang="de-DE" sz="2000"/>
              <a:t> </a:t>
            </a:r>
            <a:r>
              <a:rPr lang="de-DE" sz="2000" err="1"/>
              <a:t>the</a:t>
            </a:r>
            <a:r>
              <a:rPr lang="de-DE" sz="2000"/>
              <a:t> </a:t>
            </a:r>
            <a:r>
              <a:rPr lang="de-DE" sz="2000" err="1"/>
              <a:t>requesting</a:t>
            </a:r>
            <a:r>
              <a:rPr lang="de-DE" sz="2000"/>
              <a:t> </a:t>
            </a:r>
            <a:r>
              <a:rPr lang="de-DE" sz="2000" err="1"/>
              <a:t>court</a:t>
            </a:r>
            <a:r>
              <a:rPr lang="de-DE" sz="2000"/>
              <a:t>, </a:t>
            </a:r>
          </a:p>
          <a:p>
            <a:pPr algn="ctr"/>
            <a:r>
              <a:rPr lang="de-DE" sz="2000"/>
              <a:t>Art. 19</a:t>
            </a:r>
            <a:endParaRPr lang="en-US" sz="2000"/>
          </a:p>
        </p:txBody>
      </p:sp>
      <p:sp>
        <p:nvSpPr>
          <p:cNvPr id="9" name="TextBox 8"/>
          <p:cNvSpPr txBox="1"/>
          <p:nvPr/>
        </p:nvSpPr>
        <p:spPr>
          <a:xfrm>
            <a:off x="7232073" y="4608763"/>
            <a:ext cx="2410661" cy="132343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err="1"/>
              <a:t>by</a:t>
            </a:r>
            <a:r>
              <a:rPr lang="de-DE" sz="2000"/>
              <a:t> </a:t>
            </a:r>
            <a:r>
              <a:rPr lang="de-DE" sz="2000" err="1"/>
              <a:t>videoconference</a:t>
            </a:r>
            <a:r>
              <a:rPr lang="de-DE" sz="2000"/>
              <a:t> </a:t>
            </a:r>
            <a:r>
              <a:rPr lang="de-DE" sz="2000" err="1"/>
              <a:t>or</a:t>
            </a:r>
            <a:r>
              <a:rPr lang="de-DE" sz="2000"/>
              <a:t> </a:t>
            </a:r>
            <a:r>
              <a:rPr lang="de-DE" sz="2000" err="1"/>
              <a:t>other</a:t>
            </a:r>
            <a:r>
              <a:rPr lang="de-DE" sz="2000"/>
              <a:t> </a:t>
            </a:r>
            <a:r>
              <a:rPr lang="de-DE" sz="2000" err="1"/>
              <a:t>distance</a:t>
            </a:r>
            <a:r>
              <a:rPr lang="de-DE" sz="2000"/>
              <a:t> </a:t>
            </a:r>
            <a:r>
              <a:rPr lang="de-DE" sz="2000" err="1"/>
              <a:t>communications</a:t>
            </a:r>
            <a:r>
              <a:rPr lang="de-DE" sz="2000"/>
              <a:t> </a:t>
            </a:r>
            <a:r>
              <a:rPr lang="de-DE" sz="2000" err="1"/>
              <a:t>technology</a:t>
            </a:r>
            <a:r>
              <a:rPr lang="de-DE" sz="2000"/>
              <a:t>, Art. 20</a:t>
            </a:r>
            <a:endParaRPr lang="en-US" sz="2000"/>
          </a:p>
        </p:txBody>
      </p:sp>
      <p:sp>
        <p:nvSpPr>
          <p:cNvPr id="10" name="TextBox 9"/>
          <p:cNvSpPr txBox="1"/>
          <p:nvPr/>
        </p:nvSpPr>
        <p:spPr>
          <a:xfrm>
            <a:off x="9857521" y="4608763"/>
            <a:ext cx="2013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err="1"/>
              <a:t>by</a:t>
            </a:r>
            <a:r>
              <a:rPr lang="de-DE" sz="2000"/>
              <a:t> </a:t>
            </a:r>
            <a:r>
              <a:rPr lang="de-DE" sz="2000" err="1"/>
              <a:t>dipl</a:t>
            </a:r>
            <a:r>
              <a:rPr lang="et-EE" sz="2000"/>
              <a:t>o</a:t>
            </a:r>
            <a:r>
              <a:rPr lang="de-DE" sz="2000" err="1"/>
              <a:t>matic</a:t>
            </a:r>
            <a:r>
              <a:rPr lang="de-DE" sz="2000"/>
              <a:t> </a:t>
            </a:r>
            <a:r>
              <a:rPr lang="de-DE" sz="2000" err="1"/>
              <a:t>agent</a:t>
            </a:r>
            <a:r>
              <a:rPr lang="de-DE" sz="2000"/>
              <a:t> </a:t>
            </a:r>
            <a:r>
              <a:rPr lang="de-DE" sz="2000" err="1"/>
              <a:t>or</a:t>
            </a:r>
            <a:r>
              <a:rPr lang="de-DE" sz="2000"/>
              <a:t> </a:t>
            </a:r>
            <a:r>
              <a:rPr lang="de-DE" sz="2000" err="1"/>
              <a:t>consular</a:t>
            </a:r>
            <a:r>
              <a:rPr lang="de-DE" sz="2000"/>
              <a:t> </a:t>
            </a:r>
            <a:r>
              <a:rPr lang="de-DE" sz="2000" err="1"/>
              <a:t>officer</a:t>
            </a:r>
            <a:r>
              <a:rPr lang="de-DE" sz="2000"/>
              <a:t>, Art. 21</a:t>
            </a:r>
            <a:endParaRPr lang="en-US" sz="200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 flipH="1">
            <a:off x="4866165" y="2197869"/>
            <a:ext cx="1271570" cy="732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 bwMode="auto">
          <a:xfrm>
            <a:off x="6154715" y="2197869"/>
            <a:ext cx="1077358" cy="704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H="1">
            <a:off x="6816437" y="3907681"/>
            <a:ext cx="1304732" cy="655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 bwMode="auto">
          <a:xfrm>
            <a:off x="8947134" y="3907681"/>
            <a:ext cx="0" cy="712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>
            <a:off x="9857521" y="3909411"/>
            <a:ext cx="1152128" cy="653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BB8F8A7B-054D-B84E-BDA6-1153A6BDB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482860"/>
            <a:ext cx="11221278" cy="782357"/>
          </a:xfrm>
        </p:spPr>
        <p:txBody>
          <a:bodyPr/>
          <a:lstStyle/>
          <a:p>
            <a:r>
              <a:rPr lang="et-EE" err="1"/>
              <a:t>Methods</a:t>
            </a:r>
            <a:r>
              <a:rPr lang="et-EE"/>
              <a:t> of t</a:t>
            </a:r>
            <a:r>
              <a:rPr lang="en-US" err="1"/>
              <a:t>aking</a:t>
            </a:r>
            <a:r>
              <a:rPr lang="en-US"/>
              <a:t> evidence </a:t>
            </a:r>
            <a:r>
              <a:rPr lang="et-EE"/>
              <a:t>(1)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E89EB3-9516-B748-90AB-B06EECCC28AA}"/>
              </a:ext>
            </a:extLst>
          </p:cNvPr>
          <p:cNvSpPr txBox="1"/>
          <p:nvPr/>
        </p:nvSpPr>
        <p:spPr>
          <a:xfrm>
            <a:off x="4555638" y="1665663"/>
            <a:ext cx="293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Taking of evidence</a:t>
            </a:r>
          </a:p>
        </p:txBody>
      </p:sp>
    </p:spTree>
    <p:extLst>
      <p:ext uri="{BB962C8B-B14F-4D97-AF65-F5344CB8AC3E}">
        <p14:creationId xmlns:p14="http://schemas.microsoft.com/office/powerpoint/2010/main" val="68999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634296"/>
              </p:ext>
            </p:extLst>
          </p:nvPr>
        </p:nvGraphicFramePr>
        <p:xfrm>
          <a:off x="831272" y="1468583"/>
          <a:ext cx="11152909" cy="454161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68160">
                  <a:extLst>
                    <a:ext uri="{9D8B030D-6E8A-4147-A177-3AD203B41FA5}">
                      <a16:colId xmlns:a16="http://schemas.microsoft.com/office/drawing/2014/main" val="1361548796"/>
                    </a:ext>
                  </a:extLst>
                </a:gridCol>
                <a:gridCol w="4654313">
                  <a:extLst>
                    <a:ext uri="{9D8B030D-6E8A-4147-A177-3AD203B41FA5}">
                      <a16:colId xmlns:a16="http://schemas.microsoft.com/office/drawing/2014/main" val="676507710"/>
                    </a:ext>
                  </a:extLst>
                </a:gridCol>
                <a:gridCol w="4530436">
                  <a:extLst>
                    <a:ext uri="{9D8B030D-6E8A-4147-A177-3AD203B41FA5}">
                      <a16:colId xmlns:a16="http://schemas.microsoft.com/office/drawing/2014/main" val="1336665988"/>
                    </a:ext>
                  </a:extLst>
                </a:gridCol>
              </a:tblGrid>
              <a:tr h="762090">
                <a:tc>
                  <a:txBody>
                    <a:bodyPr/>
                    <a:lstStyle/>
                    <a:p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Indirect</a:t>
                      </a:r>
                      <a:r>
                        <a:rPr lang="de-DE" sz="1700" baseline="0"/>
                        <a:t> Art. 1</a:t>
                      </a:r>
                      <a:r>
                        <a:rPr lang="et-EE" sz="1700" baseline="0"/>
                        <a:t>2-18 </a:t>
                      </a:r>
                      <a:r>
                        <a:rPr lang="de-DE" sz="1700" baseline="0" err="1"/>
                        <a:t>by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requested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court</a:t>
                      </a:r>
                      <a:endParaRPr lang="en-US" sz="1700" b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Direct</a:t>
                      </a:r>
                      <a:r>
                        <a:rPr lang="de-DE" sz="1700"/>
                        <a:t> Art. 1</a:t>
                      </a:r>
                      <a:r>
                        <a:rPr lang="et-EE" sz="1700"/>
                        <a:t>9-20 </a:t>
                      </a:r>
                      <a:r>
                        <a:rPr lang="de-DE" sz="1700" baseline="0" err="1"/>
                        <a:t>by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requesting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court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36531"/>
                  </a:ext>
                </a:extLst>
              </a:tr>
              <a:tr h="551375">
                <a:tc>
                  <a:txBody>
                    <a:bodyPr/>
                    <a:lstStyle/>
                    <a:p>
                      <a:r>
                        <a:rPr lang="de-DE" sz="1700"/>
                        <a:t>Request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Directly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to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the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requested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court</a:t>
                      </a:r>
                      <a:r>
                        <a:rPr lang="et-EE" sz="1700" baseline="0"/>
                        <a:t> </a:t>
                      </a:r>
                      <a:r>
                        <a:rPr lang="de-DE" sz="1700"/>
                        <a:t>30 </a:t>
                      </a:r>
                      <a:r>
                        <a:rPr lang="de-DE" sz="1700" err="1"/>
                        <a:t>days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to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accept</a:t>
                      </a:r>
                      <a:r>
                        <a:rPr lang="de-DE" sz="1700" baseline="0"/>
                        <a:t>, 90 </a:t>
                      </a:r>
                      <a:r>
                        <a:rPr lang="de-DE" sz="1700" baseline="0" err="1"/>
                        <a:t>days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to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execute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To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the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central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body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or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competent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authority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5304880"/>
                  </a:ext>
                </a:extLst>
              </a:tr>
              <a:tr h="551375">
                <a:tc>
                  <a:txBody>
                    <a:bodyPr/>
                    <a:lstStyle/>
                    <a:p>
                      <a:r>
                        <a:rPr lang="de-DE" sz="1700" err="1"/>
                        <a:t>Applicable</a:t>
                      </a:r>
                      <a:r>
                        <a:rPr lang="de-DE" sz="1700"/>
                        <a:t> law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Requested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state</a:t>
                      </a:r>
                      <a:r>
                        <a:rPr lang="de-DE" sz="1700"/>
                        <a:t>, </a:t>
                      </a:r>
                      <a:r>
                        <a:rPr lang="de-DE" sz="1700" err="1"/>
                        <a:t>exception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possible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for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special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procedures</a:t>
                      </a:r>
                      <a:r>
                        <a:rPr lang="de-DE" sz="1700" baseline="0"/>
                        <a:t> 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/>
                        <a:t>National law of </a:t>
                      </a:r>
                      <a:r>
                        <a:rPr lang="de-DE" sz="1700" err="1"/>
                        <a:t>the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requesting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court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64341553"/>
                  </a:ext>
                </a:extLst>
              </a:tr>
              <a:tr h="551375">
                <a:tc>
                  <a:txBody>
                    <a:bodyPr/>
                    <a:lstStyle/>
                    <a:p>
                      <a:r>
                        <a:rPr lang="de-DE" sz="1700" err="1"/>
                        <a:t>Refusal</a:t>
                      </a:r>
                      <a:r>
                        <a:rPr lang="de-DE" sz="1700"/>
                        <a:t> </a:t>
                      </a:r>
                      <a:r>
                        <a:rPr lang="et-EE" sz="1700" err="1"/>
                        <a:t>by</a:t>
                      </a:r>
                      <a:r>
                        <a:rPr lang="et-EE" sz="1700" baseline="0"/>
                        <a:t> </a:t>
                      </a:r>
                      <a:r>
                        <a:rPr lang="et-EE" sz="1700" baseline="0" err="1"/>
                        <a:t>the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witness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If</a:t>
                      </a:r>
                      <a:r>
                        <a:rPr lang="de-DE" sz="1700"/>
                        <a:t> </a:t>
                      </a:r>
                      <a:r>
                        <a:rPr lang="et-EE" sz="1700" err="1"/>
                        <a:t>either</a:t>
                      </a:r>
                      <a:r>
                        <a:rPr lang="et-EE" sz="1700"/>
                        <a:t> </a:t>
                      </a:r>
                      <a:r>
                        <a:rPr lang="et-EE" sz="1700" err="1"/>
                        <a:t>legislation</a:t>
                      </a:r>
                      <a:r>
                        <a:rPr lang="et-EE" sz="1700"/>
                        <a:t> </a:t>
                      </a:r>
                      <a:r>
                        <a:rPr lang="et-EE" sz="1700" err="1"/>
                        <a:t>allows</a:t>
                      </a:r>
                      <a:r>
                        <a:rPr lang="et-EE" sz="1700"/>
                        <a:t> </a:t>
                      </a:r>
                      <a:r>
                        <a:rPr lang="et-EE" sz="1700" err="1"/>
                        <a:t>for</a:t>
                      </a:r>
                      <a:r>
                        <a:rPr lang="et-EE" sz="1700"/>
                        <a:t> </a:t>
                      </a:r>
                      <a:r>
                        <a:rPr lang="et-EE" sz="1700" err="1"/>
                        <a:t>it</a:t>
                      </a:r>
                      <a:r>
                        <a:rPr lang="de-DE" sz="1700" baseline="0"/>
                        <a:t> 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t-EE" sz="1700" err="1"/>
                        <a:t>Only</a:t>
                      </a:r>
                      <a:r>
                        <a:rPr lang="et-EE" sz="1700" baseline="0"/>
                        <a:t> on a v</a:t>
                      </a:r>
                      <a:r>
                        <a:rPr lang="de-DE" sz="1700" err="1"/>
                        <a:t>oluntary</a:t>
                      </a:r>
                      <a:r>
                        <a:rPr lang="et-EE" sz="1700"/>
                        <a:t> </a:t>
                      </a:r>
                      <a:r>
                        <a:rPr lang="et-EE" sz="1700" err="1"/>
                        <a:t>basis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42948437"/>
                  </a:ext>
                </a:extLst>
              </a:tr>
              <a:tr h="551375">
                <a:tc>
                  <a:txBody>
                    <a:bodyPr/>
                    <a:lstStyle/>
                    <a:p>
                      <a:r>
                        <a:rPr lang="de-DE" sz="1700"/>
                        <a:t>In </a:t>
                      </a:r>
                      <a:r>
                        <a:rPr lang="de-DE" sz="1700" err="1"/>
                        <a:t>charge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of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the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hearing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Requested</a:t>
                      </a:r>
                      <a:r>
                        <a:rPr lang="de-DE" sz="1700"/>
                        <a:t> Court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Requesting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court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4509549"/>
                  </a:ext>
                </a:extLst>
              </a:tr>
              <a:tr h="551375">
                <a:tc>
                  <a:txBody>
                    <a:bodyPr/>
                    <a:lstStyle/>
                    <a:p>
                      <a:r>
                        <a:rPr lang="et-EE" sz="1700" b="1" err="1"/>
                        <a:t>Possibility</a:t>
                      </a:r>
                      <a:r>
                        <a:rPr lang="et-EE" sz="1700" b="1"/>
                        <a:t> </a:t>
                      </a:r>
                      <a:r>
                        <a:rPr lang="et-EE" sz="1700" b="1" err="1"/>
                        <a:t>to</a:t>
                      </a:r>
                      <a:r>
                        <a:rPr lang="et-EE" sz="1700" b="1"/>
                        <a:t> </a:t>
                      </a:r>
                      <a:r>
                        <a:rPr lang="et-EE" sz="1700" b="1" err="1"/>
                        <a:t>use</a:t>
                      </a:r>
                      <a:r>
                        <a:rPr lang="et-EE" sz="1700" b="1"/>
                        <a:t> VTC</a:t>
                      </a:r>
                      <a:endParaRPr lang="en-US" sz="1700" b="1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t-EE" sz="1700" b="1" err="1"/>
                        <a:t>yes</a:t>
                      </a:r>
                      <a:endParaRPr lang="en-US" sz="1700" b="1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t-EE" sz="1700" b="1" err="1"/>
                        <a:t>yes</a:t>
                      </a:r>
                      <a:endParaRPr lang="en-US" sz="1700" b="1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56425833"/>
                  </a:ext>
                </a:extLst>
              </a:tr>
              <a:tr h="762090">
                <a:tc>
                  <a:txBody>
                    <a:bodyPr/>
                    <a:lstStyle/>
                    <a:p>
                      <a:r>
                        <a:rPr lang="de-DE" sz="1700"/>
                        <a:t>After </a:t>
                      </a:r>
                      <a:r>
                        <a:rPr lang="de-DE" sz="1700" err="1"/>
                        <a:t>the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err="1"/>
                        <a:t>session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/>
                        <a:t>The </a:t>
                      </a:r>
                      <a:r>
                        <a:rPr lang="de-DE" sz="1700" err="1"/>
                        <a:t>requested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court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shall</a:t>
                      </a:r>
                      <a:r>
                        <a:rPr lang="de-DE" sz="1700"/>
                        <a:t> send </a:t>
                      </a:r>
                      <a:r>
                        <a:rPr lang="de-DE" sz="1700" err="1"/>
                        <a:t>without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delay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the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documents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and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the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confirmation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of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execution</a:t>
                      </a:r>
                      <a:endParaRPr lang="en-US" sz="17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700" err="1"/>
                        <a:t>No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measures</a:t>
                      </a:r>
                      <a:r>
                        <a:rPr lang="de-DE" sz="1700"/>
                        <a:t> </a:t>
                      </a:r>
                      <a:r>
                        <a:rPr lang="de-DE" sz="1700" err="1"/>
                        <a:t>are</a:t>
                      </a:r>
                      <a:r>
                        <a:rPr lang="de-DE" sz="1700" baseline="0"/>
                        <a:t> </a:t>
                      </a:r>
                      <a:r>
                        <a:rPr lang="de-DE" sz="1700" baseline="0" err="1"/>
                        <a:t>required</a:t>
                      </a:r>
                      <a:endParaRPr lang="en-US" sz="17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59317158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C6EB195-672D-B34C-B18C-234DA6410F72}"/>
              </a:ext>
            </a:extLst>
          </p:cNvPr>
          <p:cNvSpPr txBox="1">
            <a:spLocks/>
          </p:cNvSpPr>
          <p:nvPr/>
        </p:nvSpPr>
        <p:spPr>
          <a:xfrm>
            <a:off x="970721" y="482860"/>
            <a:ext cx="11345970" cy="782357"/>
          </a:xfrm>
          <a:prstGeom prst="rect">
            <a:avLst/>
          </a:prstGeom>
        </p:spPr>
        <p:txBody>
          <a:bodyPr vert="horz" lIns="91440" tIns="45720" rIns="9144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altLang="en-US" err="1"/>
              <a:t>Methods</a:t>
            </a:r>
            <a:r>
              <a:rPr lang="et-EE" altLang="en-US"/>
              <a:t> of taking </a:t>
            </a:r>
            <a:r>
              <a:rPr lang="et-EE" altLang="en-US" err="1"/>
              <a:t>evidence</a:t>
            </a:r>
            <a:r>
              <a:rPr lang="et-EE" altLang="en-US"/>
              <a:t> (2)</a:t>
            </a:r>
            <a:endParaRPr lang="en-GB" altLang="en-US" u="sng"/>
          </a:p>
        </p:txBody>
      </p:sp>
    </p:spTree>
    <p:extLst>
      <p:ext uri="{BB962C8B-B14F-4D97-AF65-F5344CB8AC3E}">
        <p14:creationId xmlns:p14="http://schemas.microsoft.com/office/powerpoint/2010/main" val="17858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8F3BA-06A2-D45F-168E-4BD9C2325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ADADAB-CF43-3A4A-D918-8E5DD673B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47782"/>
            <a:ext cx="10958042" cy="1138093"/>
          </a:xfrm>
        </p:spPr>
        <p:txBody>
          <a:bodyPr anchor="ctr">
            <a:normAutofit/>
          </a:bodyPr>
          <a:lstStyle/>
          <a:p>
            <a:r>
              <a:rPr lang="et-EE" altLang="en-US">
                <a:solidFill>
                  <a:srgbClr val="0070C0"/>
                </a:solidFill>
              </a:rPr>
              <a:t>See </a:t>
            </a:r>
            <a:r>
              <a:rPr lang="et-EE" altLang="en-US" err="1">
                <a:solidFill>
                  <a:srgbClr val="0070C0"/>
                </a:solidFill>
              </a:rPr>
              <a:t>also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B3F0A5-1C95-F0DD-1991-02ED1B2A7415}"/>
              </a:ext>
            </a:extLst>
          </p:cNvPr>
          <p:cNvSpPr/>
          <p:nvPr/>
        </p:nvSpPr>
        <p:spPr>
          <a:xfrm>
            <a:off x="0" y="1586034"/>
            <a:ext cx="1219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IE" sz="2800">
                <a:hlinkClick r:id="rId3"/>
              </a:rPr>
              <a:t>Forms and user manual of the Reference Implementation software</a:t>
            </a:r>
            <a:endParaRPr lang="en-IE" sz="280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IE" sz="2800"/>
              <a:t>National </a:t>
            </a:r>
            <a:r>
              <a:rPr lang="en-IE" sz="2800">
                <a:hlinkClick r:id="rId4"/>
              </a:rPr>
              <a:t>notifications</a:t>
            </a:r>
            <a:endParaRPr lang="en-IE" sz="280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IE" sz="2800"/>
              <a:t>National </a:t>
            </a:r>
            <a:r>
              <a:rPr lang="en-IE" sz="2800">
                <a:hlinkClick r:id="rId5"/>
              </a:rPr>
              <a:t>factsheets on taking of evidence </a:t>
            </a:r>
            <a:r>
              <a:rPr lang="et-EE" sz="2800">
                <a:hlinkClick r:id="rId5"/>
              </a:rPr>
              <a:t>by</a:t>
            </a:r>
            <a:r>
              <a:rPr lang="en-IE" sz="2800">
                <a:hlinkClick r:id="rId5"/>
              </a:rPr>
              <a:t> videoconference</a:t>
            </a:r>
            <a:endParaRPr lang="en-IE" sz="280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IE" sz="2800">
                <a:hlinkClick r:id="rId6"/>
              </a:rPr>
              <a:t>EJN Practice Guide </a:t>
            </a:r>
            <a:r>
              <a:rPr lang="en-IE" sz="2800"/>
              <a:t>on the </a:t>
            </a:r>
            <a:r>
              <a:rPr lang="et-EE" sz="2800"/>
              <a:t>2020 </a:t>
            </a:r>
            <a:r>
              <a:rPr lang="en-IE" sz="2800"/>
              <a:t>ToE Regulation (</a:t>
            </a:r>
            <a:r>
              <a:rPr lang="et-EE" sz="2800" err="1"/>
              <a:t>provisional</a:t>
            </a:r>
            <a:r>
              <a:rPr lang="et-EE" sz="2800"/>
              <a:t> </a:t>
            </a:r>
            <a:r>
              <a:rPr lang="et-EE" sz="2800" err="1"/>
              <a:t>publication</a:t>
            </a:r>
            <a:r>
              <a:rPr lang="et-EE" sz="2800"/>
              <a:t>), </a:t>
            </a:r>
            <a:r>
              <a:rPr lang="et-EE" sz="2800" err="1"/>
              <a:t>but</a:t>
            </a:r>
            <a:r>
              <a:rPr lang="et-EE" sz="2800"/>
              <a:t> </a:t>
            </a:r>
            <a:r>
              <a:rPr lang="et-EE" sz="2800" err="1"/>
              <a:t>also</a:t>
            </a:r>
            <a:r>
              <a:rPr lang="et-EE" sz="2800"/>
              <a:t> </a:t>
            </a:r>
            <a:r>
              <a:rPr lang="et-EE" sz="2800" err="1"/>
              <a:t>previous</a:t>
            </a:r>
            <a:r>
              <a:rPr lang="et-EE" sz="2800"/>
              <a:t> </a:t>
            </a:r>
            <a:r>
              <a:rPr lang="et-EE" sz="2800" err="1"/>
              <a:t>guides</a:t>
            </a:r>
            <a:r>
              <a:rPr lang="et-EE" sz="2800"/>
              <a:t> </a:t>
            </a:r>
            <a:r>
              <a:rPr lang="et-EE" sz="2800" err="1"/>
              <a:t>under</a:t>
            </a:r>
            <a:r>
              <a:rPr lang="et-EE" sz="2800"/>
              <a:t> 2001 ToE </a:t>
            </a:r>
            <a:r>
              <a:rPr lang="et-EE" sz="2800" err="1"/>
              <a:t>Regulation</a:t>
            </a:r>
            <a:r>
              <a:rPr lang="et-EE" sz="2800"/>
              <a:t> </a:t>
            </a:r>
            <a:r>
              <a:rPr lang="et-EE" sz="2800" err="1"/>
              <a:t>incl</a:t>
            </a:r>
            <a:r>
              <a:rPr lang="et-EE" sz="2800"/>
              <a:t> </a:t>
            </a:r>
            <a:r>
              <a:rPr lang="et-EE" sz="2800" err="1"/>
              <a:t>dedicated</a:t>
            </a:r>
            <a:r>
              <a:rPr lang="et-EE" sz="2800"/>
              <a:t> VTC </a:t>
            </a:r>
            <a:r>
              <a:rPr lang="et-EE" sz="2800" err="1"/>
              <a:t>Guide</a:t>
            </a:r>
            <a:endParaRPr lang="et-EE" sz="2800"/>
          </a:p>
        </p:txBody>
      </p:sp>
    </p:spTree>
    <p:extLst>
      <p:ext uri="{BB962C8B-B14F-4D97-AF65-F5344CB8AC3E}">
        <p14:creationId xmlns:p14="http://schemas.microsoft.com/office/powerpoint/2010/main" val="1388089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9578D-2933-26C4-5253-B77AC749C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3814914-105A-3946-8FB9-1BEFC7437183}"/>
              </a:ext>
            </a:extLst>
          </p:cNvPr>
          <p:cNvSpPr txBox="1">
            <a:spLocks/>
          </p:cNvSpPr>
          <p:nvPr/>
        </p:nvSpPr>
        <p:spPr>
          <a:xfrm>
            <a:off x="1337186" y="1661653"/>
            <a:ext cx="10149135" cy="40025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>
                <a:solidFill>
                  <a:srgbClr val="004494"/>
                </a:solidFill>
              </a:rPr>
              <a:t>Videoconferencing under the European Investigation Order Directive</a:t>
            </a:r>
          </a:p>
          <a:p>
            <a:endParaRPr lang="en-US" sz="2800">
              <a:solidFill>
                <a:srgbClr val="004494"/>
              </a:solidFill>
            </a:endParaRPr>
          </a:p>
          <a:p>
            <a:r>
              <a:rPr lang="en-US" sz="2800">
                <a:solidFill>
                  <a:srgbClr val="004494"/>
                </a:solidFill>
              </a:rPr>
              <a:t>Directive 2014/41/EU</a:t>
            </a:r>
          </a:p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6964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0B7BA-6A9C-8360-1D5D-916C1C775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82361F-6844-D857-6614-EB17903D9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47782"/>
            <a:ext cx="10958042" cy="1138093"/>
          </a:xfrm>
        </p:spPr>
        <p:txBody>
          <a:bodyPr anchor="ctr">
            <a:normAutofit fontScale="90000"/>
          </a:bodyPr>
          <a:lstStyle/>
          <a:p>
            <a:br>
              <a:rPr lang="et-EE">
                <a:solidFill>
                  <a:srgbClr val="0070C0"/>
                </a:solidFill>
              </a:rPr>
            </a:br>
            <a:br>
              <a:rPr lang="et-EE"/>
            </a:br>
            <a:br>
              <a:rPr lang="et-EE"/>
            </a:br>
            <a:r>
              <a:rPr lang="et-EE">
                <a:solidFill>
                  <a:srgbClr val="0070C0"/>
                </a:solidFill>
              </a:rPr>
              <a:t>Hearing by </a:t>
            </a:r>
            <a:r>
              <a:rPr lang="et-EE" err="1">
                <a:solidFill>
                  <a:srgbClr val="0070C0"/>
                </a:solidFill>
              </a:rPr>
              <a:t>videoconference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or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other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audiovisual</a:t>
            </a:r>
            <a:r>
              <a:rPr lang="et-EE">
                <a:solidFill>
                  <a:srgbClr val="0070C0"/>
                </a:solidFill>
              </a:rPr>
              <a:t> </a:t>
            </a:r>
            <a:r>
              <a:rPr lang="et-EE" err="1">
                <a:solidFill>
                  <a:srgbClr val="0070C0"/>
                </a:solidFill>
              </a:rPr>
              <a:t>transmission</a:t>
            </a:r>
            <a:r>
              <a:rPr lang="et-EE">
                <a:solidFill>
                  <a:srgbClr val="0070C0"/>
                </a:solidFill>
              </a:rPr>
              <a:t> (Art. 24)</a:t>
            </a:r>
            <a:endParaRPr lang="en-US"/>
          </a:p>
          <a:p>
            <a:br>
              <a:rPr lang="en-US"/>
            </a:br>
            <a:endParaRPr lang="en-US"/>
          </a:p>
          <a:p>
            <a:endParaRPr lang="et-EE" altLang="en-US">
              <a:solidFill>
                <a:srgbClr val="0070C0"/>
              </a:solidFill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633683-A54D-C3D5-2DA5-CDAF1DF3BCC8}"/>
              </a:ext>
            </a:extLst>
          </p:cNvPr>
          <p:cNvSpPr/>
          <p:nvPr/>
        </p:nvSpPr>
        <p:spPr>
          <a:xfrm>
            <a:off x="238125" y="1281234"/>
            <a:ext cx="11687175" cy="57646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80000"/>
              </a:lnSpc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GB" sz="280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A legal framework for 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</a:rPr>
              <a:t>cross-border evidence gathering </a:t>
            </a:r>
            <a:r>
              <a:rPr lang="en-GB" sz="2800" dirty="0"/>
              <a:t>within the EU in criminal matters.</a:t>
            </a:r>
            <a:endParaRPr lang="en-US" sz="2800" dirty="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cs typeface="Arial"/>
              </a:rPr>
              <a:t>Does not apply to DK and IE, which rely on the </a:t>
            </a:r>
            <a:r>
              <a:rPr lang="en-GB" sz="2800" dirty="0">
                <a:solidFill>
                  <a:schemeClr val="bg2">
                    <a:lumMod val="49000"/>
                  </a:schemeClr>
                </a:solidFill>
                <a:cs typeface="Arial"/>
              </a:rPr>
              <a:t>Convention on mutual assistance in criminal matters</a:t>
            </a:r>
            <a:r>
              <a:rPr lang="en-GB" sz="2800" dirty="0">
                <a:cs typeface="Arial"/>
              </a:rPr>
              <a:t> between EU MS.</a:t>
            </a:r>
            <a:endParaRPr lang="en-GB" sz="2800" dirty="0"/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Directive is based on the </a:t>
            </a:r>
            <a:r>
              <a:rPr lang="en-GB" sz="2800" dirty="0">
                <a:solidFill>
                  <a:schemeClr val="bg2">
                    <a:lumMod val="50000"/>
                  </a:schemeClr>
                </a:solidFill>
              </a:rPr>
              <a:t>principle of mutual recognition</a:t>
            </a:r>
            <a:r>
              <a:rPr lang="en-GB" sz="2800" dirty="0"/>
              <a:t>, setting out an obligation to recognise and execute European Investigation Orders unless the executing authority decide to invoke one of the exhaustively listed grounds for refusal.</a:t>
            </a:r>
            <a:r>
              <a:rPr lang="en-US" sz="2800" dirty="0"/>
              <a:t> </a:t>
            </a:r>
            <a:endParaRPr lang="en-US" sz="2800">
              <a:cs typeface="Arial"/>
            </a:endParaRP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Directive sets out a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standard form </a:t>
            </a:r>
            <a:r>
              <a:rPr lang="en-US" sz="2800" dirty="0"/>
              <a:t>for European Investigation Orders,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time limits </a:t>
            </a:r>
            <a:r>
              <a:rPr lang="en-US" sz="2800" dirty="0"/>
              <a:t>for their recognition and execution, and applies the principle of </a:t>
            </a:r>
            <a:r>
              <a:rPr lang="en-US" sz="2800" dirty="0">
                <a:solidFill>
                  <a:schemeClr val="bg2">
                    <a:lumMod val="50000"/>
                  </a:schemeClr>
                </a:solidFill>
              </a:rPr>
              <a:t>direct cooperation </a:t>
            </a:r>
            <a:r>
              <a:rPr lang="en-US" sz="2800" dirty="0"/>
              <a:t>between the issuing and executing authority.</a:t>
            </a:r>
            <a:endParaRPr lang="en-GB" sz="2800" dirty="0">
              <a:cs typeface="Arial"/>
            </a:endParaRPr>
          </a:p>
          <a:p>
            <a:pPr marL="457200" indent="-457200">
              <a:lnSpc>
                <a:spcPct val="80000"/>
              </a:lnSpc>
              <a:spcBef>
                <a:spcPts val="1200"/>
              </a:spcBef>
              <a:buClr>
                <a:srgbClr val="3166CF"/>
              </a:buClr>
              <a:buFont typeface="Arial" panose="020B0604020202020204" pitchFamily="34" charset="0"/>
              <a:buChar char="•"/>
              <a:defRPr/>
            </a:pPr>
            <a:endParaRPr lang="en-US" sz="2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9094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0757b53-df10-4b98-9811-094c4c3e23a8" xsi:nil="true"/>
    <lcf76f155ced4ddcb4097134ff3c332f xmlns="541a8a8b-b856-4d35-a5c7-7f2c0ec3d49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14" ma:contentTypeDescription="Create a new document." ma:contentTypeScope="" ma:versionID="6224466665161f65f4820e5dff564068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e785c73036929ecf01cfae873d1fe368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e68f9cb-9330-4032-9d7f-8f5af402f48f}" ma:internalName="TaxCatchAll" ma:showField="CatchAllData" ma:web="e0757b53-df10-4b98-9811-094c4c3e23a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e0757b53-df10-4b98-9811-094c4c3e23a8"/>
    <ds:schemaRef ds:uri="541a8a8b-b856-4d35-a5c7-7f2c0ec3d499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816EE9-2694-4934-8400-73EF94A9F13B}">
  <ds:schemaRefs>
    <ds:schemaRef ds:uri="541a8a8b-b856-4d35-a5c7-7f2c0ec3d499"/>
    <ds:schemaRef ds:uri="e0757b53-df10-4b98-9811-094c4c3e23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1483</Words>
  <Application>Microsoft Office PowerPoint</Application>
  <PresentationFormat>Widescreen</PresentationFormat>
  <Paragraphs>135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Aptos Display</vt:lpstr>
      <vt:lpstr>Arial</vt:lpstr>
      <vt:lpstr>Arial,Sans-Serif</vt:lpstr>
      <vt:lpstr>Calibri</vt:lpstr>
      <vt:lpstr>Courier New</vt:lpstr>
      <vt:lpstr>Symbol</vt:lpstr>
      <vt:lpstr>Office Theme</vt:lpstr>
      <vt:lpstr>1_Office Theme</vt:lpstr>
      <vt:lpstr>  Videoconferencing at EU level: current legal basis and outlook for the future  SimpliVi Closing conference</vt:lpstr>
      <vt:lpstr>PowerPoint Presentation</vt:lpstr>
      <vt:lpstr>Scope</vt:lpstr>
      <vt:lpstr>Taking evidence by VTC</vt:lpstr>
      <vt:lpstr>Methods of taking evidence (1)</vt:lpstr>
      <vt:lpstr>PowerPoint Presentation</vt:lpstr>
      <vt:lpstr>See also</vt:lpstr>
      <vt:lpstr>PowerPoint Presentation</vt:lpstr>
      <vt:lpstr>   Hearing by videoconference or other audiovisual transmission (Art. 24)   </vt:lpstr>
      <vt:lpstr>   Hearing by videoconference or other audiovisual transmission (Art. 24)   </vt:lpstr>
      <vt:lpstr>PowerPoint Presentation</vt:lpstr>
      <vt:lpstr>Hearing through videoconferencing or other distance communication technology (1)</vt:lpstr>
      <vt:lpstr>Hearing through videoconferencing or other distance communication technology (2)</vt:lpstr>
      <vt:lpstr>Digitalisation in the vdL II Commission</vt:lpstr>
      <vt:lpstr>High-level Forum Justice for Growth 2nd plenary - 25 June 2025 </vt:lpstr>
      <vt:lpstr>Videoconferencing</vt:lpstr>
      <vt:lpstr>Digital Strategy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ENTCHEVA Katerina (JUST)</dc:creator>
  <cp:keywords/>
  <dc:description/>
  <cp:lastModifiedBy>PETRI Carl Gosta (JUST)</cp:lastModifiedBy>
  <cp:revision>117</cp:revision>
  <dcterms:created xsi:type="dcterms:W3CDTF">2019-08-09T12:06:42Z</dcterms:created>
  <dcterms:modified xsi:type="dcterms:W3CDTF">2025-09-15T15:11:11Z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2023-08-28T09:04:25Z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f81941ba-af12-4b09-9f45-0ee0d85abe53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ediaServiceImageTags">
    <vt:lpwstr/>
  </property>
</Properties>
</file>